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7"/>
  </p:notesMasterIdLst>
  <p:handoutMasterIdLst>
    <p:handoutMasterId r:id="rId58"/>
  </p:handoutMasterIdLst>
  <p:sldIdLst>
    <p:sldId id="274" r:id="rId3"/>
    <p:sldId id="276" r:id="rId4"/>
    <p:sldId id="465" r:id="rId5"/>
    <p:sldId id="466" r:id="rId6"/>
    <p:sldId id="467" r:id="rId7"/>
    <p:sldId id="468" r:id="rId8"/>
    <p:sldId id="469" r:id="rId9"/>
    <p:sldId id="470" r:id="rId10"/>
    <p:sldId id="471" r:id="rId11"/>
    <p:sldId id="472" r:id="rId12"/>
    <p:sldId id="473" r:id="rId13"/>
    <p:sldId id="474" r:id="rId14"/>
    <p:sldId id="475" r:id="rId15"/>
    <p:sldId id="476" r:id="rId16"/>
    <p:sldId id="477" r:id="rId17"/>
    <p:sldId id="478" r:id="rId18"/>
    <p:sldId id="479" r:id="rId19"/>
    <p:sldId id="480" r:id="rId20"/>
    <p:sldId id="481" r:id="rId21"/>
    <p:sldId id="483" r:id="rId22"/>
    <p:sldId id="484" r:id="rId23"/>
    <p:sldId id="485" r:id="rId24"/>
    <p:sldId id="486" r:id="rId25"/>
    <p:sldId id="487" r:id="rId26"/>
    <p:sldId id="488" r:id="rId27"/>
    <p:sldId id="489" r:id="rId28"/>
    <p:sldId id="490" r:id="rId29"/>
    <p:sldId id="518" r:id="rId30"/>
    <p:sldId id="491" r:id="rId31"/>
    <p:sldId id="492" r:id="rId32"/>
    <p:sldId id="493" r:id="rId33"/>
    <p:sldId id="494" r:id="rId34"/>
    <p:sldId id="495" r:id="rId35"/>
    <p:sldId id="496" r:id="rId36"/>
    <p:sldId id="497" r:id="rId37"/>
    <p:sldId id="498" r:id="rId38"/>
    <p:sldId id="503" r:id="rId39"/>
    <p:sldId id="504" r:id="rId40"/>
    <p:sldId id="505" r:id="rId41"/>
    <p:sldId id="506" r:id="rId42"/>
    <p:sldId id="507" r:id="rId43"/>
    <p:sldId id="508" r:id="rId44"/>
    <p:sldId id="509" r:id="rId45"/>
    <p:sldId id="510" r:id="rId46"/>
    <p:sldId id="511" r:id="rId47"/>
    <p:sldId id="512" r:id="rId48"/>
    <p:sldId id="513" r:id="rId49"/>
    <p:sldId id="514" r:id="rId50"/>
    <p:sldId id="515" r:id="rId51"/>
    <p:sldId id="516" r:id="rId52"/>
    <p:sldId id="517" r:id="rId53"/>
    <p:sldId id="519" r:id="rId54"/>
    <p:sldId id="419" r:id="rId55"/>
    <p:sldId id="432" r:id="rId5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1" autoAdjust="0"/>
    <p:restoredTop sz="94533" autoAdjust="0"/>
  </p:normalViewPr>
  <p:slideViewPr>
    <p:cSldViewPr>
      <p:cViewPr varScale="1">
        <p:scale>
          <a:sx n="92" d="100"/>
          <a:sy n="92" d="100"/>
        </p:scale>
        <p:origin x="24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10/19/2015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B247DB-F7E8-4B93-A8F7-C248E9015606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535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5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3043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831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59C514-A489-449D-B8EC-00631DF43C54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537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7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21113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79C66E-5DDF-442F-824E-812718AA564C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77824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68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FDC70C-8DB9-422C-9342-7FF19081608B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92147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097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A8B326-645E-44A7-99CC-7B66F3874EA3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93299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704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EE976E-4A6E-47DD-94F4-B83863275282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539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9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97105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FA0E73-83D6-4C48-9C95-D4583FB2310E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54366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55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04E88C-98D7-45F1-9AD5-F0E8B4497201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32615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921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6360D-0382-4AF6-B310-29C85E33C999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39402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816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6360D-0382-4AF6-B310-29C85E33C999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68726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7562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AFA419-99E3-43CF-A268-F6F7F4E0B51A}" type="slidenum">
              <a:rPr lang="en-US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48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72887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D8A042-90CE-46E4-87A2-839A7AF39898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71555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86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128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98AA8F-C284-4ED4-8671-8BE7BB96D4CA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94175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982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E9DE08-4686-4778-8A5D-322620CA6354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10091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74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51837-78AF-4751-971A-086B6C1DA229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006055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0336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F3D4B5-8203-4FD6-B911-D75742F3CB87}" type="slidenum">
              <a:rPr lang="en-US"/>
              <a:pPr/>
              <a:t>46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019596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224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00C018-9893-4D0C-A94E-FCFA464D0AF9}" type="slidenum">
              <a:rPr lang="en-US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80026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C7565E-DDDC-426D-8B7D-F956FBEF309F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129462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259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D4D1B9-CA03-4E79-B7D1-2BD2B0230702}" type="slidenum">
              <a:rPr lang="en-US"/>
              <a:pPr/>
              <a:t>50</a:t>
            </a:fld>
            <a:r>
              <a:rPr lang="en-US" dirty="0"/>
              <a:t>##</a:t>
            </a:r>
          </a:p>
        </p:txBody>
      </p:sp>
      <p:sp>
        <p:nvSpPr>
          <p:cNvPr id="547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18984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755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1615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82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72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3858A0-FBDC-4166-BF45-231080A817FE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06181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385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F3278A-6643-4A5E-BFB3-1FC68AABD78C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53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29146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468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10/19/2015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426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thumbs.imagekind.com/member/e0efd513-821a-48e3-862b-509421fc5dcb/uploadedartwork/650X650/f8cac265-11a0-4002-a577-61c6ca8ab4cc.jpg" TargetMode="External"/><Relationship Id="rId13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2.jpe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4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50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trainings/1212/C-Programming-October-2015" TargetMode="External"/><Relationship Id="rId10" Type="http://schemas.openxmlformats.org/officeDocument/2006/relationships/image" Target="../media/image49.png"/><Relationship Id="rId19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sa/4.0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uni.bg/" TargetMode="External"/><Relationship Id="rId5" Type="http://schemas.openxmlformats.org/officeDocument/2006/relationships/hyperlink" Target="https://softuni.bg/courses/programming-basics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948025" y="1905000"/>
            <a:ext cx="7480387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C Loops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71825" y="2979283"/>
            <a:ext cx="7547528" cy="653986"/>
          </a:xfrm>
        </p:spPr>
        <p:txBody>
          <a:bodyPr>
            <a:normAutofit/>
          </a:bodyPr>
          <a:lstStyle/>
          <a:p>
            <a:r>
              <a:rPr lang="en-US" dirty="0"/>
              <a:t>Repeating Code Multiple Times</a:t>
            </a:r>
            <a:endParaRPr lang="en-US" b="1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67926" y="4031683"/>
            <a:ext cx="2133598" cy="23414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76164">
            <a:off x="4813256" y="3910247"/>
            <a:ext cx="2051267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 </a:t>
            </a:r>
            <a:b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with C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6" name="Picture 4" descr="spiral - &amp;#x22;The Coasters&amp;#x22;, fractal art">
            <a:hlinkClick r:id="rId8" tooltip="spiral - &quot;The Coasters&quot;, fractal art | Edward Kinnally "/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9" cstate="screen"/>
          <a:srcRect t="25143" b="25143"/>
          <a:stretch>
            <a:fillRect/>
          </a:stretch>
        </p:blipFill>
        <p:spPr bwMode="auto">
          <a:xfrm>
            <a:off x="6722170" y="4572000"/>
            <a:ext cx="4844355" cy="1600200"/>
          </a:xfrm>
          <a:prstGeom prst="roundRect">
            <a:avLst>
              <a:gd name="adj" fmla="val 6114"/>
            </a:avLst>
          </a:prstGeom>
          <a:noFill/>
        </p:spPr>
      </p:pic>
      <p:pic>
        <p:nvPicPr>
          <p:cNvPr id="2" name="Picture 4" descr="http://www.unixstickers.com/image/cache/data/stickers/C/C.sh-600x600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3532945"/>
            <a:ext cx="2176647" cy="217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5012" y="490576"/>
            <a:ext cx="1704654" cy="17192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90365" y="570373"/>
            <a:ext cx="2079506" cy="1559628"/>
          </a:xfrm>
          <a:prstGeom prst="rect">
            <a:avLst/>
          </a:prstGeom>
        </p:spPr>
      </p:pic>
      <p:sp>
        <p:nvSpPr>
          <p:cNvPr id="21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13"/>
              </a:rPr>
              <a:t>http://</a:t>
            </a:r>
            <a:r>
              <a:rPr lang="en-US" sz="1800" dirty="0" smtClean="0">
                <a:hlinkClick r:id="rId13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565401" y="1570352"/>
            <a:ext cx="6840537" cy="9868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Calculating Sum 1..N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44364" y="2671395"/>
            <a:ext cx="548481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71682" name="Picture 2" descr="http://www.mathsyear2000.co.uk/thesum/issue-11/images/MathFormulae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89741" y="3801752"/>
            <a:ext cx="5301828" cy="2065648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Right"/>
            <a:lightRig rig="threePt" dir="t"/>
          </a:scene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550" y="3825321"/>
            <a:ext cx="5859662" cy="1995766"/>
          </a:xfrm>
          <a:prstGeom prst="rect">
            <a:avLst/>
          </a:prstGeom>
          <a:effectLst>
            <a:softEdge rad="63500"/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3541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 </a:t>
            </a:r>
            <a:r>
              <a:rPr lang="en-US" dirty="0" smtClean="0"/>
              <a:t>Number Check </a:t>
            </a:r>
            <a:r>
              <a:rPr lang="en-US" dirty="0"/>
              <a:t>– Example</a:t>
            </a:r>
            <a:endParaRPr lang="bg-BG" dirty="0"/>
          </a:p>
        </p:txBody>
      </p:sp>
      <p:sp>
        <p:nvSpPr>
          <p:cNvPr id="439301" name="Rectangle 5"/>
          <p:cNvSpPr>
            <a:spLocks noChangeArrowheads="1"/>
          </p:cNvSpPr>
          <p:nvPr/>
        </p:nvSpPr>
        <p:spPr bwMode="auto">
          <a:xfrm>
            <a:off x="684211" y="1197592"/>
            <a:ext cx="10820402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printf("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Enter a positive integer number: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unsigned int number;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scanf("%du", &amp;number);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unsigned 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divider = 2;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unsigned 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maxDivider = 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unsigned int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sqrt(number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isPrime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(isPrime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 (divider &lt;= maxDivider))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((number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divider)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0)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isPrime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       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divider++;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printf("Prime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%s", isPrime ? "yes" : "no");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" name="Picture 2" descr="http://www.inkycircus.com/photos/uncategorized/prime_numbers.jpg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151812" y="3505200"/>
            <a:ext cx="2895600" cy="24924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48429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970212" y="1295400"/>
            <a:ext cx="5943600" cy="1508994"/>
          </a:xfrm>
          <a:noFill/>
          <a:ln/>
        </p:spPr>
        <p:txBody>
          <a:bodyPr/>
          <a:lstStyle/>
          <a:p>
            <a:pPr>
              <a:lnSpc>
                <a:spcPts val="5600"/>
              </a:lnSpc>
            </a:pPr>
            <a:r>
              <a:rPr lang="en-US" dirty="0" smtClean="0"/>
              <a:t>Checking Whether a Number Is Prime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198308" y="2870024"/>
            <a:ext cx="548481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68610" name="Picture 2" descr="http://www.inkycircus.com/photos/uncategorized/prime_numbers.jp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161212" y="3817658"/>
            <a:ext cx="30099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8612" name="Picture 4" descr="http://ocw.mit.edu/NR/rdonlyres/CBCC8193-3AF9-4FD2-A5AA-97DF6659A77C/0/chp_prime_numbrs.jpg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055812" y="3817659"/>
            <a:ext cx="43434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084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</a:t>
            </a:r>
            <a:endParaRPr lang="bg-BG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2" y="1028700"/>
            <a:ext cx="11430000" cy="647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operator </a:t>
            </a:r>
            <a:r>
              <a:rPr lang="en-US" dirty="0"/>
              <a:t>exits the inner-most loop</a:t>
            </a:r>
            <a:endParaRPr lang="bg-BG" dirty="0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989012" y="1676400"/>
            <a:ext cx="10210800" cy="45504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</a:t>
            </a:r>
          </a:p>
          <a:p>
            <a:pPr eaLnBrk="0" hangingPunct="0">
              <a:lnSpc>
                <a:spcPct val="110000"/>
              </a:lnSpc>
              <a:spcAft>
                <a:spcPts val="15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scanf("%d", &amp;n);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Calculate n! = 1 * 2 * ... * n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 = 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(1)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== 1)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result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*= n;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n-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printf("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n!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%d", result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</a:p>
        </p:txBody>
      </p:sp>
      <p:sp>
        <p:nvSpPr>
          <p:cNvPr id="6" name="Freeform 5"/>
          <p:cNvSpPr/>
          <p:nvPr/>
        </p:nvSpPr>
        <p:spPr>
          <a:xfrm flipV="1">
            <a:off x="531812" y="4572000"/>
            <a:ext cx="1600200" cy="1371600"/>
          </a:xfrm>
          <a:custGeom>
            <a:avLst/>
            <a:gdLst>
              <a:gd name="connsiteX0" fmla="*/ 1375039 w 1375039"/>
              <a:gd name="connsiteY0" fmla="*/ 1594446 h 1728398"/>
              <a:gd name="connsiteX1" fmla="*/ 146740 w 1375039"/>
              <a:gd name="connsiteY1" fmla="*/ 1594446 h 1728398"/>
              <a:gd name="connsiteX2" fmla="*/ 64854 w 1375039"/>
              <a:gd name="connsiteY2" fmla="*/ 202374 h 1728398"/>
              <a:gd name="connsiteX3" fmla="*/ 528878 w 1375039"/>
              <a:gd name="connsiteY3" fmla="*/ 11305 h 1728398"/>
              <a:gd name="connsiteX4" fmla="*/ 501582 w 1375039"/>
              <a:gd name="connsiteY4" fmla="*/ 38601 h 1728398"/>
              <a:gd name="connsiteX0" fmla="*/ 1375039 w 1375039"/>
              <a:gd name="connsiteY0" fmla="*/ 1594446 h 1712612"/>
              <a:gd name="connsiteX1" fmla="*/ 146740 w 1375039"/>
              <a:gd name="connsiteY1" fmla="*/ 1594446 h 1712612"/>
              <a:gd name="connsiteX2" fmla="*/ 64854 w 1375039"/>
              <a:gd name="connsiteY2" fmla="*/ 202374 h 1712612"/>
              <a:gd name="connsiteX3" fmla="*/ 528878 w 1375039"/>
              <a:gd name="connsiteY3" fmla="*/ 11305 h 1712612"/>
              <a:gd name="connsiteX4" fmla="*/ 501582 w 1375039"/>
              <a:gd name="connsiteY4" fmla="*/ 38601 h 1712612"/>
              <a:gd name="connsiteX0" fmla="*/ 1408226 w 1408226"/>
              <a:gd name="connsiteY0" fmla="*/ 1594446 h 1644942"/>
              <a:gd name="connsiteX1" fmla="*/ 125336 w 1408226"/>
              <a:gd name="connsiteY1" fmla="*/ 1471616 h 1644942"/>
              <a:gd name="connsiteX2" fmla="*/ 98041 w 1408226"/>
              <a:gd name="connsiteY2" fmla="*/ 202374 h 1644942"/>
              <a:gd name="connsiteX3" fmla="*/ 562065 w 1408226"/>
              <a:gd name="connsiteY3" fmla="*/ 11305 h 1644942"/>
              <a:gd name="connsiteX4" fmla="*/ 534769 w 1408226"/>
              <a:gd name="connsiteY4" fmla="*/ 38601 h 1644942"/>
              <a:gd name="connsiteX0" fmla="*/ 1382772 w 1382772"/>
              <a:gd name="connsiteY0" fmla="*/ 1594446 h 1644942"/>
              <a:gd name="connsiteX1" fmla="*/ 140825 w 1382772"/>
              <a:gd name="connsiteY1" fmla="*/ 1471616 h 1644942"/>
              <a:gd name="connsiteX2" fmla="*/ 72587 w 1382772"/>
              <a:gd name="connsiteY2" fmla="*/ 202374 h 1644942"/>
              <a:gd name="connsiteX3" fmla="*/ 536611 w 1382772"/>
              <a:gd name="connsiteY3" fmla="*/ 11305 h 1644942"/>
              <a:gd name="connsiteX4" fmla="*/ 509315 w 1382772"/>
              <a:gd name="connsiteY4" fmla="*/ 38601 h 1644942"/>
              <a:gd name="connsiteX0" fmla="*/ 1223212 w 1223212"/>
              <a:gd name="connsiteY0" fmla="*/ 1662685 h 1694616"/>
              <a:gd name="connsiteX1" fmla="*/ 131390 w 1223212"/>
              <a:gd name="connsiteY1" fmla="*/ 1471616 h 1694616"/>
              <a:gd name="connsiteX2" fmla="*/ 63152 w 1223212"/>
              <a:gd name="connsiteY2" fmla="*/ 202374 h 1694616"/>
              <a:gd name="connsiteX3" fmla="*/ 527176 w 1223212"/>
              <a:gd name="connsiteY3" fmla="*/ 11305 h 1694616"/>
              <a:gd name="connsiteX4" fmla="*/ 499880 w 1223212"/>
              <a:gd name="connsiteY4" fmla="*/ 38601 h 1694616"/>
              <a:gd name="connsiteX0" fmla="*/ 1223212 w 1223212"/>
              <a:gd name="connsiteY0" fmla="*/ 1662685 h 1670426"/>
              <a:gd name="connsiteX1" fmla="*/ 131390 w 1223212"/>
              <a:gd name="connsiteY1" fmla="*/ 1471616 h 1670426"/>
              <a:gd name="connsiteX2" fmla="*/ 63152 w 1223212"/>
              <a:gd name="connsiteY2" fmla="*/ 202374 h 1670426"/>
              <a:gd name="connsiteX3" fmla="*/ 527176 w 1223212"/>
              <a:gd name="connsiteY3" fmla="*/ 11305 h 1670426"/>
              <a:gd name="connsiteX4" fmla="*/ 499880 w 1223212"/>
              <a:gd name="connsiteY4" fmla="*/ 38601 h 1670426"/>
              <a:gd name="connsiteX0" fmla="*/ 1223212 w 1223212"/>
              <a:gd name="connsiteY0" fmla="*/ 1662685 h 1688562"/>
              <a:gd name="connsiteX1" fmla="*/ 131390 w 1223212"/>
              <a:gd name="connsiteY1" fmla="*/ 1471616 h 1688562"/>
              <a:gd name="connsiteX2" fmla="*/ 63152 w 1223212"/>
              <a:gd name="connsiteY2" fmla="*/ 202374 h 1688562"/>
              <a:gd name="connsiteX3" fmla="*/ 527176 w 1223212"/>
              <a:gd name="connsiteY3" fmla="*/ 11305 h 1688562"/>
              <a:gd name="connsiteX4" fmla="*/ 499880 w 1223212"/>
              <a:gd name="connsiteY4" fmla="*/ 38601 h 1688562"/>
              <a:gd name="connsiteX0" fmla="*/ 1397297 w 1397297"/>
              <a:gd name="connsiteY0" fmla="*/ 1662685 h 1688562"/>
              <a:gd name="connsiteX1" fmla="*/ 141702 w 1397297"/>
              <a:gd name="connsiteY1" fmla="*/ 1471616 h 1688562"/>
              <a:gd name="connsiteX2" fmla="*/ 73464 w 1397297"/>
              <a:gd name="connsiteY2" fmla="*/ 202374 h 1688562"/>
              <a:gd name="connsiteX3" fmla="*/ 537488 w 1397297"/>
              <a:gd name="connsiteY3" fmla="*/ 11305 h 1688562"/>
              <a:gd name="connsiteX4" fmla="*/ 510192 w 1397297"/>
              <a:gd name="connsiteY4" fmla="*/ 38601 h 1688562"/>
              <a:gd name="connsiteX0" fmla="*/ 1418028 w 1418028"/>
              <a:gd name="connsiteY0" fmla="*/ 1662685 h 1688562"/>
              <a:gd name="connsiteX1" fmla="*/ 162433 w 1418028"/>
              <a:gd name="connsiteY1" fmla="*/ 1471616 h 1688562"/>
              <a:gd name="connsiteX2" fmla="*/ 94195 w 1418028"/>
              <a:gd name="connsiteY2" fmla="*/ 202374 h 1688562"/>
              <a:gd name="connsiteX3" fmla="*/ 558219 w 1418028"/>
              <a:gd name="connsiteY3" fmla="*/ 11305 h 1688562"/>
              <a:gd name="connsiteX4" fmla="*/ 530923 w 1418028"/>
              <a:gd name="connsiteY4" fmla="*/ 38601 h 1688562"/>
              <a:gd name="connsiteX0" fmla="*/ 1418028 w 1418028"/>
              <a:gd name="connsiteY0" fmla="*/ 1651381 h 1677258"/>
              <a:gd name="connsiteX1" fmla="*/ 162433 w 1418028"/>
              <a:gd name="connsiteY1" fmla="*/ 1460312 h 1677258"/>
              <a:gd name="connsiteX2" fmla="*/ 94195 w 1418028"/>
              <a:gd name="connsiteY2" fmla="*/ 191070 h 1677258"/>
              <a:gd name="connsiteX3" fmla="*/ 558219 w 1418028"/>
              <a:gd name="connsiteY3" fmla="*/ 1 h 1677258"/>
              <a:gd name="connsiteX0" fmla="*/ 1649673 w 1649673"/>
              <a:gd name="connsiteY0" fmla="*/ 1686989 h 1706806"/>
              <a:gd name="connsiteX1" fmla="*/ 175714 w 1649673"/>
              <a:gd name="connsiteY1" fmla="*/ 1460311 h 1706806"/>
              <a:gd name="connsiteX2" fmla="*/ 107476 w 1649673"/>
              <a:gd name="connsiteY2" fmla="*/ 191069 h 1706806"/>
              <a:gd name="connsiteX3" fmla="*/ 571500 w 1649673"/>
              <a:gd name="connsiteY3" fmla="*/ 0 h 1706806"/>
              <a:gd name="connsiteX0" fmla="*/ 1561781 w 1561781"/>
              <a:gd name="connsiteY0" fmla="*/ 1686989 h 1738943"/>
              <a:gd name="connsiteX1" fmla="*/ 237948 w 1561781"/>
              <a:gd name="connsiteY1" fmla="*/ 1567140 h 1738943"/>
              <a:gd name="connsiteX2" fmla="*/ 19584 w 1561781"/>
              <a:gd name="connsiteY2" fmla="*/ 191069 h 1738943"/>
              <a:gd name="connsiteX3" fmla="*/ 483608 w 1561781"/>
              <a:gd name="connsiteY3" fmla="*/ 0 h 1738943"/>
              <a:gd name="connsiteX0" fmla="*/ 1475671 w 1475671"/>
              <a:gd name="connsiteY0" fmla="*/ 1715654 h 1771802"/>
              <a:gd name="connsiteX1" fmla="*/ 151838 w 1475671"/>
              <a:gd name="connsiteY1" fmla="*/ 1595805 h 1771802"/>
              <a:gd name="connsiteX2" fmla="*/ 56304 w 1475671"/>
              <a:gd name="connsiteY2" fmla="*/ 148515 h 1771802"/>
              <a:gd name="connsiteX3" fmla="*/ 397498 w 1475671"/>
              <a:gd name="connsiteY3" fmla="*/ 28665 h 1771802"/>
              <a:gd name="connsiteX0" fmla="*/ 1502372 w 1502372"/>
              <a:gd name="connsiteY0" fmla="*/ 1715654 h 1771802"/>
              <a:gd name="connsiteX1" fmla="*/ 178539 w 1502372"/>
              <a:gd name="connsiteY1" fmla="*/ 1595805 h 1771802"/>
              <a:gd name="connsiteX2" fmla="*/ 83005 w 1502372"/>
              <a:gd name="connsiteY2" fmla="*/ 148515 h 1771802"/>
              <a:gd name="connsiteX3" fmla="*/ 424199 w 1502372"/>
              <a:gd name="connsiteY3" fmla="*/ 28665 h 1771802"/>
              <a:gd name="connsiteX0" fmla="*/ 1502372 w 1502372"/>
              <a:gd name="connsiteY0" fmla="*/ 1686989 h 1737914"/>
              <a:gd name="connsiteX1" fmla="*/ 178539 w 1502372"/>
              <a:gd name="connsiteY1" fmla="*/ 1567140 h 1737914"/>
              <a:gd name="connsiteX2" fmla="*/ 83005 w 1502372"/>
              <a:gd name="connsiteY2" fmla="*/ 208874 h 1737914"/>
              <a:gd name="connsiteX3" fmla="*/ 424199 w 1502372"/>
              <a:gd name="connsiteY3" fmla="*/ 0 h 1737914"/>
              <a:gd name="connsiteX0" fmla="*/ 1511097 w 1511097"/>
              <a:gd name="connsiteY0" fmla="*/ 1686989 h 1738945"/>
              <a:gd name="connsiteX1" fmla="*/ 187264 w 1511097"/>
              <a:gd name="connsiteY1" fmla="*/ 1567140 h 1738945"/>
              <a:gd name="connsiteX2" fmla="*/ 78082 w 1511097"/>
              <a:gd name="connsiteY2" fmla="*/ 191069 h 1738945"/>
              <a:gd name="connsiteX3" fmla="*/ 432924 w 1511097"/>
              <a:gd name="connsiteY3" fmla="*/ 0 h 1738945"/>
              <a:gd name="connsiteX0" fmla="*/ 1483484 w 1483484"/>
              <a:gd name="connsiteY0" fmla="*/ 1686989 h 1706808"/>
              <a:gd name="connsiteX1" fmla="*/ 159651 w 1483484"/>
              <a:gd name="connsiteY1" fmla="*/ 1460313 h 1706808"/>
              <a:gd name="connsiteX2" fmla="*/ 50469 w 1483484"/>
              <a:gd name="connsiteY2" fmla="*/ 191069 h 1706808"/>
              <a:gd name="connsiteX3" fmla="*/ 405311 w 1483484"/>
              <a:gd name="connsiteY3" fmla="*/ 0 h 170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3484" h="1706808">
                <a:moveTo>
                  <a:pt x="1483484" y="1686989"/>
                </a:moveTo>
                <a:cubicBezTo>
                  <a:pt x="951220" y="1734757"/>
                  <a:pt x="398487" y="1709633"/>
                  <a:pt x="159651" y="1460313"/>
                </a:cubicBezTo>
                <a:cubicBezTo>
                  <a:pt x="-79185" y="1210993"/>
                  <a:pt x="9526" y="434454"/>
                  <a:pt x="50469" y="191069"/>
                </a:cubicBezTo>
                <a:cubicBezTo>
                  <a:pt x="91412" y="-52316"/>
                  <a:pt x="332523" y="27295"/>
                  <a:pt x="405311" y="0"/>
                </a:cubicBez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31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pad2.whstatic.com/images/thumb/c/c0/Multiply-Factorials-Step-3Bullet1.jpg/670px-Multiply-Factorials-Step-3Bullet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855" y="990600"/>
            <a:ext cx="4276118" cy="3210280"/>
          </a:xfrm>
          <a:prstGeom prst="roundRect">
            <a:avLst>
              <a:gd name="adj" fmla="val 165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53657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97024" y="4753797"/>
            <a:ext cx="8840788" cy="739552"/>
          </a:xfrm>
          <a:noFill/>
          <a:ln/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dirty="0"/>
              <a:t>Calculating Factorial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596016" y="5529366"/>
            <a:ext cx="8841796" cy="71903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05263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65412" y="1168107"/>
            <a:ext cx="6480175" cy="256569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do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{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…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}</a:t>
            </a:r>
            <a:br>
              <a:rPr lang="en-US" dirty="0" smtClean="0">
                <a:latin typeface="Consolas" pitchFamily="49" charset="0"/>
                <a:cs typeface="Consolas" pitchFamily="49" charset="0"/>
              </a:rPr>
            </a:br>
            <a:r>
              <a:rPr lang="en-US" dirty="0" smtClean="0">
                <a:latin typeface="Consolas" pitchFamily="49" charset="0"/>
                <a:cs typeface="Consolas" pitchFamily="49" charset="0"/>
              </a:rPr>
              <a:t> while</a:t>
            </a:r>
            <a:r>
              <a:rPr lang="bg-BG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…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Loop</a:t>
            </a:r>
            <a:endParaRPr lang="bg-BG" dirty="0"/>
          </a:p>
        </p:txBody>
      </p:sp>
      <p:pic>
        <p:nvPicPr>
          <p:cNvPr id="63489" name="Picture 1" descr="C:\Trash\infinity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154361" y="4105276"/>
            <a:ext cx="5562600" cy="214312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638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Do-While Loop</a:t>
            </a:r>
            <a:endParaRPr lang="bg-BG"/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Another </a:t>
            </a:r>
            <a:r>
              <a:rPr lang="en-US" dirty="0" smtClean="0"/>
              <a:t>classical loop </a:t>
            </a:r>
            <a:r>
              <a:rPr lang="en-US" dirty="0"/>
              <a:t>structure is: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  <a:spcBef>
                <a:spcPts val="2400"/>
              </a:spcBef>
            </a:pPr>
            <a:endParaRPr lang="en-US" dirty="0" smtClean="0"/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dirty="0" smtClean="0"/>
              <a:t>The block of statements is repeated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While the boolean loop condition holds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loop is executed at least once</a:t>
            </a:r>
            <a:endParaRPr lang="en-US" dirty="0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1452565" y="1981200"/>
            <a:ext cx="9137648" cy="21012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(condition);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426083"/>
            <a:ext cx="1700931" cy="171922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2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Do-While </a:t>
            </a:r>
            <a:r>
              <a:rPr lang="en-US" dirty="0" smtClean="0"/>
              <a:t>Statement: How It Works?</a:t>
            </a:r>
            <a:endParaRPr lang="bg-BG" dirty="0"/>
          </a:p>
        </p:txBody>
      </p:sp>
      <p:grpSp>
        <p:nvGrpSpPr>
          <p:cNvPr id="16" name="Group 15"/>
          <p:cNvGrpSpPr/>
          <p:nvPr/>
        </p:nvGrpSpPr>
        <p:grpSpPr>
          <a:xfrm>
            <a:off x="2709130" y="1143000"/>
            <a:ext cx="6426301" cy="5318484"/>
            <a:chOff x="695940" y="1952527"/>
            <a:chExt cx="4663982" cy="3865851"/>
          </a:xfrm>
        </p:grpSpPr>
        <p:sp>
          <p:nvSpPr>
            <p:cNvPr id="5" name="Text Box 11"/>
            <p:cNvSpPr txBox="1">
              <a:spLocks noChangeArrowheads="1"/>
            </p:cNvSpPr>
            <p:nvPr/>
          </p:nvSpPr>
          <p:spPr bwMode="auto">
            <a:xfrm>
              <a:off x="4548437" y="3276599"/>
              <a:ext cx="705945" cy="33557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true</a:t>
              </a:r>
              <a:endParaRPr lang="bg-BG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695940" y="3987800"/>
              <a:ext cx="3887787" cy="1165729"/>
            </a:xfrm>
            <a:prstGeom prst="flowChartDecision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condition</a:t>
              </a:r>
              <a:endParaRPr lang="bg-BG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2638518" y="3390900"/>
              <a:ext cx="0" cy="59690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1381648" y="2667000"/>
              <a:ext cx="2519362" cy="7191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anchor="ctr" anchorCtr="0">
              <a:noAutofit/>
            </a:bodyPr>
            <a:lstStyle>
              <a:defPPr>
                <a:defRPr lang="en-US"/>
              </a:defPPr>
              <a:lvl1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 sz="2800" b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dirty="0" smtClean="0"/>
                <a:t>statements</a:t>
              </a:r>
              <a:endParaRPr lang="bg-BG" dirty="0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2636948" y="5156741"/>
              <a:ext cx="0" cy="661637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1714972" y="5261257"/>
              <a:ext cx="894877" cy="33557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false</a:t>
              </a:r>
              <a:endParaRPr lang="bg-BG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2638518" y="1952527"/>
              <a:ext cx="0" cy="704948"/>
            </a:xfrm>
            <a:prstGeom prst="line">
              <a:avLst/>
            </a:prstGeom>
            <a:ln w="25400">
              <a:solidFill>
                <a:schemeClr val="accent5">
                  <a:lumMod val="20000"/>
                  <a:lumOff val="80000"/>
                </a:schemeClr>
              </a:solidFill>
              <a:headEnd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V="1">
              <a:off x="4566739" y="4568074"/>
              <a:ext cx="792953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 flipV="1">
              <a:off x="5350704" y="2290659"/>
              <a:ext cx="0" cy="2287334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 flipH="1" flipV="1">
              <a:off x="2656788" y="2295964"/>
              <a:ext cx="2703134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976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960812" y="1533527"/>
            <a:ext cx="4495800" cy="1734697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do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{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…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 while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…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)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960812" y="3395766"/>
            <a:ext cx="4495800" cy="71903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Examples</a:t>
            </a:r>
          </a:p>
        </p:txBody>
      </p:sp>
      <p:pic>
        <p:nvPicPr>
          <p:cNvPr id="59394" name="Picture 2" descr="C:\Trash\spiral2.png"/>
          <p:cNvPicPr>
            <a:picLocks noChangeAspect="1" noChangeArrowheads="1"/>
          </p:cNvPicPr>
          <p:nvPr/>
        </p:nvPicPr>
        <p:blipFill rotWithShape="1">
          <a:blip r:embed="rId3" cstate="screen"/>
          <a:srcRect l="5262" t="7027" r="6638" b="7027"/>
          <a:stretch/>
        </p:blipFill>
        <p:spPr bwMode="auto">
          <a:xfrm rot="1185579">
            <a:off x="450547" y="3557172"/>
            <a:ext cx="4354084" cy="2528236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084" y="3429000"/>
            <a:ext cx="3454128" cy="2912687"/>
          </a:xfrm>
          <a:prstGeom prst="rect">
            <a:avLst/>
          </a:prstGeom>
          <a:effectLst>
            <a:glow rad="63500">
              <a:schemeClr val="bg1">
                <a:lumMod val="50000"/>
                <a:lumOff val="50000"/>
                <a:alpha val="5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4380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N Factorial </a:t>
            </a:r>
            <a:r>
              <a:rPr lang="en-US" dirty="0"/>
              <a:t>– Example</a:t>
            </a:r>
            <a:endParaRPr lang="bg-BG" dirty="0"/>
          </a:p>
        </p:txBody>
      </p:sp>
      <p:sp>
        <p:nvSpPr>
          <p:cNvPr id="477189" name="Rectangle 5"/>
          <p:cNvSpPr>
            <a:spLocks noChangeArrowheads="1"/>
          </p:cNvSpPr>
          <p:nvPr/>
        </p:nvSpPr>
        <p:spPr bwMode="auto">
          <a:xfrm>
            <a:off x="838200" y="1199376"/>
            <a:ext cx="10514012" cy="45612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scanf("%d", &amp;n);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factorial = 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factorial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*= n;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&gt; 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printf("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n!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factorial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 descr="http://www.itechsociety.com/wp-content/uploads/2010/10/figure14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2362200"/>
            <a:ext cx="2286000" cy="3608173"/>
          </a:xfrm>
          <a:prstGeom prst="roundRect">
            <a:avLst>
              <a:gd name="adj" fmla="val 298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4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dirty="0"/>
              <a:t>What is a Loop?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dirty="0"/>
              <a:t>Loops in </a:t>
            </a:r>
            <a:r>
              <a:rPr lang="en-US" dirty="0" smtClean="0"/>
              <a:t>C</a:t>
            </a:r>
            <a:endParaRPr lang="en-US" dirty="0"/>
          </a:p>
          <a:p>
            <a:pPr marL="982663" lvl="1" indent="-352425">
              <a:lnSpc>
                <a:spcPct val="100000"/>
              </a:lnSpc>
              <a:spcBef>
                <a:spcPts val="5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/>
              <a:t> loops</a:t>
            </a:r>
          </a:p>
          <a:p>
            <a:pPr marL="982663" lvl="1" indent="-352425">
              <a:lnSpc>
                <a:spcPct val="100000"/>
              </a:lnSpc>
              <a:spcBef>
                <a:spcPts val="5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/>
              <a:t> loops</a:t>
            </a:r>
          </a:p>
          <a:p>
            <a:pPr marL="982663" lvl="1" indent="-352425">
              <a:lnSpc>
                <a:spcPct val="100000"/>
              </a:lnSpc>
              <a:spcBef>
                <a:spcPts val="5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 </a:t>
            </a:r>
            <a:r>
              <a:rPr lang="en-US" dirty="0" smtClean="0"/>
              <a:t>loops</a:t>
            </a:r>
            <a:endParaRPr lang="en-US" dirty="0"/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dirty="0"/>
              <a:t>Special loop operators</a:t>
            </a:r>
          </a:p>
          <a:p>
            <a:pPr marL="703263" lvl="1" indent="-355600">
              <a:lnSpc>
                <a:spcPct val="100000"/>
              </a:lnSpc>
              <a:spcBef>
                <a:spcPts val="5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goto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dirty="0"/>
              <a:t>Nested loops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689" y="1676400"/>
            <a:ext cx="3197121" cy="4122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612" y="914400"/>
            <a:ext cx="2054530" cy="19082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609" y="4039984"/>
            <a:ext cx="2088512" cy="210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371890" y="1388763"/>
            <a:ext cx="9290048" cy="940203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Factorial (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do</a:t>
            </a:r>
            <a:r>
              <a:rPr lang="en-US" dirty="0"/>
              <a:t> ...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4508" y="2405166"/>
            <a:ext cx="548481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56321" name="Picture 1" descr="C:\Trash\spiral3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846512" y="3179217"/>
            <a:ext cx="4327740" cy="32215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60828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761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/>
              <a:t>Calculating the product of all </a:t>
            </a:r>
            <a:r>
              <a:rPr lang="en-US" noProof="1" smtClean="0"/>
              <a:t>integers in </a:t>
            </a:r>
            <a:r>
              <a:rPr lang="en-US" noProof="1"/>
              <a:t>the interval 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noProof="1"/>
              <a:t>..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noProof="1"/>
              <a:t>]: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of Integers [N</a:t>
            </a:r>
            <a:r>
              <a:rPr lang="en-US" dirty="0"/>
              <a:t>..M] – Example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677866" y="1828800"/>
            <a:ext cx="10826746" cy="4817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n, 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scanf("%d %d", &amp;n, &amp;m);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n;</a:t>
            </a:r>
          </a:p>
          <a:p>
            <a:pPr eaLnBrk="0" hangingPunct="0">
              <a:lnSpc>
                <a:spcPct val="110000"/>
              </a:lnSpc>
              <a:spcAft>
                <a:spcPts val="10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product = 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product *= number;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number++;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Aft>
                <a:spcPts val="10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(number &lt;= m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printf("product[%d..%d] = %ld", n, m, product);</a:t>
            </a:r>
          </a:p>
        </p:txBody>
      </p:sp>
    </p:spTree>
    <p:extLst>
      <p:ext uri="{BB962C8B-B14F-4D97-AF65-F5344CB8AC3E}">
        <p14:creationId xmlns:p14="http://schemas.microsoft.com/office/powerpoint/2010/main" val="352662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77974" y="1237103"/>
            <a:ext cx="8859838" cy="1734697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1"/>
              <a:t>Product of </a:t>
            </a:r>
            <a:r>
              <a:rPr lang="en-US" noProof="1" smtClean="0"/>
              <a:t>the Integers</a:t>
            </a:r>
            <a:br>
              <a:rPr lang="en-US" noProof="1" smtClean="0"/>
            </a:br>
            <a:r>
              <a:rPr lang="en-US" noProof="1" smtClean="0"/>
              <a:t>in </a:t>
            </a:r>
            <a:r>
              <a:rPr lang="en-US" noProof="1"/>
              <a:t>the Interval [n..m]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4508" y="3014766"/>
            <a:ext cx="548481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53250" name="Picture 2" descr="http://www.jpowered.com/graph_chart_collection/graph-images/bar-chart-vertical.gif"/>
          <p:cNvPicPr>
            <a:picLocks noChangeAspect="1" noChangeArrowheads="1"/>
          </p:cNvPicPr>
          <p:nvPr/>
        </p:nvPicPr>
        <p:blipFill>
          <a:blip r:embed="rId3" cstate="screen">
            <a:lum contrast="-10000"/>
          </a:blip>
          <a:srcRect l="9639" r="2410" b="2702"/>
          <a:stretch>
            <a:fillRect/>
          </a:stretch>
        </p:blipFill>
        <p:spPr bwMode="auto">
          <a:xfrm>
            <a:off x="3277131" y="3810002"/>
            <a:ext cx="5408081" cy="2666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4482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49500" y="1807200"/>
            <a:ext cx="7345362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 Loops</a:t>
            </a:r>
            <a:endParaRPr lang="bg-BG" dirty="0"/>
          </a:p>
        </p:txBody>
      </p:sp>
      <p:pic>
        <p:nvPicPr>
          <p:cNvPr id="51203" name="Picture 3" descr="C:\Trash\cycle.png"/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817812" y="3429000"/>
            <a:ext cx="6324600" cy="2574512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39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typical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 </a:t>
            </a:r>
            <a:r>
              <a:rPr lang="en-US" dirty="0" smtClean="0"/>
              <a:t>loop syntax </a:t>
            </a:r>
            <a:r>
              <a:rPr lang="en-US" dirty="0"/>
              <a:t>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 smtClean="0"/>
              <a:t>Consists </a:t>
            </a:r>
            <a:r>
              <a:rPr lang="en-US" dirty="0"/>
              <a:t>of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Initialization</a:t>
            </a:r>
            <a:r>
              <a:rPr lang="en-US" dirty="0"/>
              <a:t> statement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</a:t>
            </a:r>
            <a:r>
              <a:rPr lang="en-US" dirty="0"/>
              <a:t> expression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en-US" dirty="0"/>
              <a:t> statement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Loop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  <a:r>
              <a:rPr lang="en-US" dirty="0"/>
              <a:t> block</a:t>
            </a:r>
            <a:endParaRPr lang="bg-BG" dirty="0"/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</a:t>
            </a:r>
            <a:endParaRPr lang="bg-BG" dirty="0"/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2349501" y="1783140"/>
            <a:ext cx="7489825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(initialization; test; update)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83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3810000"/>
            <a:ext cx="11804822" cy="2911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initialization expression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Executed </a:t>
            </a:r>
            <a:r>
              <a:rPr lang="en-US" dirty="0"/>
              <a:t>once, just before the loop is </a:t>
            </a:r>
            <a:r>
              <a:rPr lang="en-US" dirty="0" smtClean="0"/>
              <a:t>entered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Like it is out of the loop, just before it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Typically used </a:t>
            </a:r>
            <a:r>
              <a:rPr lang="en-US" dirty="0"/>
              <a:t>to declare a counter variable</a:t>
            </a: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Initialization Expression</a:t>
            </a:r>
          </a:p>
        </p:txBody>
      </p:sp>
      <p:sp>
        <p:nvSpPr>
          <p:cNvPr id="514053" name="Rectangle 5"/>
          <p:cNvSpPr>
            <a:spLocks noChangeArrowheads="1"/>
          </p:cNvSpPr>
          <p:nvPr/>
        </p:nvSpPr>
        <p:spPr bwMode="auto">
          <a:xfrm>
            <a:off x="1522411" y="1336119"/>
            <a:ext cx="9144002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number = 0; ...; ...)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Can use number here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Cannot use number here (out of scope)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13012" y="1364237"/>
            <a:ext cx="2756562" cy="43808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7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3817960"/>
            <a:ext cx="11804822" cy="28352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 expression </a:t>
            </a:r>
            <a:r>
              <a:rPr lang="en-US" dirty="0" smtClean="0"/>
              <a:t>is evaluated before </a:t>
            </a:r>
            <a:r>
              <a:rPr lang="en-US" dirty="0"/>
              <a:t>each </a:t>
            </a:r>
            <a:r>
              <a:rPr lang="en-US" dirty="0" smtClean="0"/>
              <a:t>loop iteration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, the loop body is </a:t>
            </a:r>
            <a:r>
              <a:rPr lang="en-US" dirty="0" smtClean="0"/>
              <a:t>executed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, the </a:t>
            </a:r>
            <a:r>
              <a:rPr lang="en-US" dirty="0" smtClean="0"/>
              <a:t>loop finishes (and the loop </a:t>
            </a:r>
            <a:r>
              <a:rPr lang="en-US" dirty="0"/>
              <a:t>body is </a:t>
            </a:r>
            <a:r>
              <a:rPr lang="en-US" dirty="0" smtClean="0"/>
              <a:t>skipped)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Used 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 condition</a:t>
            </a:r>
          </a:p>
        </p:txBody>
      </p:sp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Test Expression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2411" y="1336119"/>
            <a:ext cx="9144002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0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&lt; 10;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...)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Can use number here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Cannot use number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(out of scope)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19050" y="1439614"/>
            <a:ext cx="2375562" cy="43808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6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3817960"/>
            <a:ext cx="11804822" cy="28352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update expression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Executed at each iteration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after</a:t>
            </a:r>
            <a:r>
              <a:rPr lang="en-US" dirty="0"/>
              <a:t> the body of the loop is finished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Typically </a:t>
            </a:r>
            <a:r>
              <a:rPr lang="en-US" dirty="0"/>
              <a:t>used to update the </a:t>
            </a:r>
            <a:r>
              <a:rPr lang="en-US" dirty="0" smtClean="0"/>
              <a:t>loop counter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Can update multiple variables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Update Expression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2411" y="1336119"/>
            <a:ext cx="9144002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0;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&lt; 10; number++)</a:t>
            </a:r>
            <a:b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Can use number here</a:t>
            </a:r>
            <a:b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b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Cannot use number here (out of scope)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466012" y="1397981"/>
            <a:ext cx="1524000" cy="43808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63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4191000"/>
            <a:ext cx="11804822" cy="2530476"/>
          </a:xfrm>
        </p:spPr>
        <p:txBody>
          <a:bodyPr/>
          <a:lstStyle/>
          <a:p>
            <a:r>
              <a:rPr lang="en-US" dirty="0" smtClean="0"/>
              <a:t>To use the C99 </a:t>
            </a:r>
            <a:r>
              <a:rPr lang="en-US" noProof="1" smtClean="0"/>
              <a:t>standard, add the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-std=c99 </a:t>
            </a:r>
            <a:r>
              <a:rPr lang="en-US" noProof="1" smtClean="0"/>
              <a:t>compiler flag, e.g.:</a:t>
            </a:r>
          </a:p>
          <a:p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/>
              <a:t>-loop Variants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2824" y="1921501"/>
            <a:ext cx="4954588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 10; i++)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...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979" y="1921501"/>
            <a:ext cx="4347653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 10; i++)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...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3412" y="1266623"/>
            <a:ext cx="3281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C89 Standard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161212" y="1274701"/>
            <a:ext cx="3281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C99 Standard</a:t>
            </a:r>
            <a:endParaRPr lang="en-US" sz="28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980" y="5029200"/>
            <a:ext cx="1000904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gcc –std=c99 main</a:t>
            </a:r>
          </a:p>
        </p:txBody>
      </p:sp>
    </p:spTree>
    <p:extLst>
      <p:ext uri="{BB962C8B-B14F-4D97-AF65-F5344CB8AC3E}">
        <p14:creationId xmlns:p14="http://schemas.microsoft.com/office/powerpoint/2010/main" val="396289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349500" y="1572849"/>
            <a:ext cx="7345362" cy="9868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 Loop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4508" y="2580230"/>
            <a:ext cx="548481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Examples</a:t>
            </a:r>
          </a:p>
        </p:txBody>
      </p:sp>
      <p:pic>
        <p:nvPicPr>
          <p:cNvPr id="45058" name="Picture 2" descr="http://kenmurphy.typepad.com/.a/6a00d83453d52569e20115712f8ddd970c-350wi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351212" y="3600450"/>
            <a:ext cx="5334000" cy="2495550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2480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Loop: Definition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kumimoji="0" lang="en-US" dirty="0"/>
              <a:t>A </a:t>
            </a:r>
            <a:r>
              <a:rPr kumimoji="0" lang="en-US" dirty="0">
                <a:solidFill>
                  <a:schemeClr val="tx2">
                    <a:lumMod val="75000"/>
                  </a:schemeClr>
                </a:solidFill>
              </a:rPr>
              <a:t>loop </a:t>
            </a:r>
            <a:r>
              <a:rPr kumimoji="0" lang="en-US" dirty="0"/>
              <a:t>is a </a:t>
            </a:r>
            <a:r>
              <a:rPr kumimoji="0" lang="en-US" dirty="0" smtClean="0"/>
              <a:t>control statement that repeats the execution </a:t>
            </a:r>
            <a:r>
              <a:rPr kumimoji="0" lang="en-US" dirty="0"/>
              <a:t>of a block of </a:t>
            </a:r>
            <a:r>
              <a:rPr kumimoji="0" lang="en-US" dirty="0" smtClean="0"/>
              <a:t>statements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kumimoji="0" lang="en-US" dirty="0"/>
          </a:p>
          <a:p>
            <a:pPr lvl="1">
              <a:lnSpc>
                <a:spcPct val="110000"/>
              </a:lnSpc>
            </a:pPr>
            <a:r>
              <a:rPr kumimoji="0" lang="en-US" dirty="0"/>
              <a:t>May execute </a:t>
            </a:r>
            <a:r>
              <a:rPr kumimoji="0" lang="en-US" dirty="0" smtClean="0"/>
              <a:t>a code block fixed </a:t>
            </a:r>
            <a:r>
              <a:rPr kumimoji="0" lang="en-US" dirty="0"/>
              <a:t>number of times</a:t>
            </a:r>
          </a:p>
          <a:p>
            <a:pPr lvl="1">
              <a:lnSpc>
                <a:spcPct val="110000"/>
              </a:lnSpc>
            </a:pPr>
            <a:r>
              <a:rPr kumimoji="0" lang="en-US" dirty="0"/>
              <a:t>May execute </a:t>
            </a:r>
            <a:r>
              <a:rPr kumimoji="0" lang="en-US" dirty="0" smtClean="0"/>
              <a:t>a code block </a:t>
            </a:r>
            <a:r>
              <a:rPr kumimoji="0" lang="en-US" dirty="0"/>
              <a:t>while given condition </a:t>
            </a:r>
            <a:r>
              <a:rPr kumimoji="0" lang="en-US" dirty="0" smtClean="0"/>
              <a:t>holds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Loops </a:t>
            </a:r>
            <a:r>
              <a:rPr lang="en-US" dirty="0" smtClean="0"/>
              <a:t>that </a:t>
            </a:r>
            <a:r>
              <a:rPr lang="en-US" dirty="0"/>
              <a:t>never </a:t>
            </a:r>
            <a:r>
              <a:rPr lang="en-US" dirty="0" smtClean="0"/>
              <a:t>end are </a:t>
            </a:r>
            <a:r>
              <a:rPr lang="en-US" dirty="0"/>
              <a:t>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infinite loops</a:t>
            </a:r>
            <a:endParaRPr kumimoji="0"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814417" y="2087940"/>
            <a:ext cx="3721277" cy="16065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(condition)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2150311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08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simple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/>
              <a:t>-loop to print the numbers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…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9</a:t>
            </a:r>
            <a:r>
              <a:rPr lang="en-US" dirty="0" smtClean="0"/>
              <a:t>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 Loop – Example</a:t>
            </a:r>
            <a:endParaRPr lang="bg-BG" dirty="0"/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auto">
          <a:xfrm>
            <a:off x="985839" y="1981200"/>
            <a:ext cx="10194924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number = 0; number &lt; 10; number++)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printf("%d\n",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8815" y="3703638"/>
            <a:ext cx="10172797" cy="63976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/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A simple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/>
              <a:t>-loop to calculate n!: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04889" y="4461808"/>
            <a:ext cx="10194924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factorial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1; i &lt;= n;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factorial *= i;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80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complex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/>
              <a:t>-loop </a:t>
            </a:r>
            <a:r>
              <a:rPr lang="en-US" dirty="0"/>
              <a:t>could have several counter variables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 Loop – Example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87436" y="1935540"/>
            <a:ext cx="100361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1, sum = 1; i &lt;= 128; i = i * 2, sum += i)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printf("i=%d, sum=%d", i, sum);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87436" y="4385608"/>
            <a:ext cx="1003617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i=1, sum=1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i=2, sum=3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i=4, sum=7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i=8, sum=15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88815" y="3627438"/>
            <a:ext cx="10172797" cy="63976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/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/>
              <a:t>Result: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31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349500" y="4702800"/>
            <a:ext cx="7345362" cy="9868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For Loops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4508" y="5638800"/>
            <a:ext cx="548481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050" name="Picture 2" descr="http://www.jrcompton.com/photos/6_flags/2629-looping-the-wave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427412" y="990600"/>
            <a:ext cx="5181600" cy="3429000"/>
          </a:xfrm>
          <a:prstGeom prst="roundRect">
            <a:avLst>
              <a:gd name="adj" fmla="val 5927"/>
            </a:avLst>
          </a:prstGeom>
        </p:spPr>
      </p:pic>
    </p:spTree>
    <p:extLst>
      <p:ext uri="{BB962C8B-B14F-4D97-AF65-F5344CB8AC3E}">
        <p14:creationId xmlns:p14="http://schemas.microsoft.com/office/powerpoint/2010/main" val="33944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N^M – Example</a:t>
            </a:r>
            <a:endParaRPr lang="bg-BG" dirty="0"/>
          </a:p>
        </p:txBody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1812" y="1112838"/>
            <a:ext cx="11125200" cy="6397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Calculating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 smtClean="0"/>
              <a:t> to power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 (denoted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n^m</a:t>
            </a:r>
            <a:r>
              <a:rPr lang="en-US" dirty="0" smtClean="0"/>
              <a:t>):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auto">
          <a:xfrm>
            <a:off x="1141415" y="2000339"/>
            <a:ext cx="990599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n, 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scanf("%d %d", &amp;n, &amp;m);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result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m;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result *=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printf("n^m = %d", result);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3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349500" y="1344249"/>
            <a:ext cx="7345362" cy="9868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Calculating N^M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4508" y="2351630"/>
            <a:ext cx="548481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41986" name="Picture 2" descr="http://www.bathsheba.com/math/borromean/borromean_front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465512" y="3464142"/>
            <a:ext cx="5105400" cy="2784258"/>
          </a:xfrm>
          <a:prstGeom prst="round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858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bypasses the </a:t>
            </a:r>
            <a:r>
              <a:rPr lang="en-US" dirty="0"/>
              <a:t>iteration of the inner-most </a:t>
            </a:r>
            <a:r>
              <a:rPr lang="en-US" dirty="0" smtClean="0"/>
              <a:t>loop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Example: </a:t>
            </a:r>
            <a:r>
              <a:rPr lang="en-US" dirty="0" smtClean="0"/>
              <a:t>sum all odd </a:t>
            </a:r>
            <a:r>
              <a:rPr lang="en-US" dirty="0"/>
              <a:t>numbers </a:t>
            </a:r>
            <a:r>
              <a:rPr lang="en-US" dirty="0" smtClean="0"/>
              <a:t>in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]</a:t>
            </a:r>
            <a:r>
              <a:rPr lang="en-US" dirty="0" smtClean="0"/>
              <a:t>, </a:t>
            </a:r>
            <a:r>
              <a:rPr lang="en-US" dirty="0"/>
              <a:t>not divisors of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7</a:t>
            </a:r>
            <a:r>
              <a:rPr lang="en-US" dirty="0"/>
              <a:t>:</a:t>
            </a:r>
            <a:endParaRPr lang="en-US" dirty="0">
              <a:latin typeface="Courier New" pitchFamily="49" charset="0"/>
            </a:endParaRP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</a:t>
            </a:r>
            <a:endParaRPr lang="bg-BG" dirty="0"/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993778" y="2514600"/>
            <a:ext cx="10129834" cy="41180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n, 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scanf("%d", &amp;n);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1; i &lt;= n; i += 2)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(i % 7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continue;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+= i;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printf("sum = %d", sum);</a:t>
            </a:r>
          </a:p>
        </p:txBody>
      </p:sp>
      <p:sp>
        <p:nvSpPr>
          <p:cNvPr id="3" name="Freeform 2"/>
          <p:cNvSpPr/>
          <p:nvPr/>
        </p:nvSpPr>
        <p:spPr>
          <a:xfrm>
            <a:off x="455612" y="3505200"/>
            <a:ext cx="1563153" cy="1527864"/>
          </a:xfrm>
          <a:custGeom>
            <a:avLst/>
            <a:gdLst>
              <a:gd name="connsiteX0" fmla="*/ 1375039 w 1375039"/>
              <a:gd name="connsiteY0" fmla="*/ 1594446 h 1728398"/>
              <a:gd name="connsiteX1" fmla="*/ 146740 w 1375039"/>
              <a:gd name="connsiteY1" fmla="*/ 1594446 h 1728398"/>
              <a:gd name="connsiteX2" fmla="*/ 64854 w 1375039"/>
              <a:gd name="connsiteY2" fmla="*/ 202374 h 1728398"/>
              <a:gd name="connsiteX3" fmla="*/ 528878 w 1375039"/>
              <a:gd name="connsiteY3" fmla="*/ 11305 h 1728398"/>
              <a:gd name="connsiteX4" fmla="*/ 501582 w 1375039"/>
              <a:gd name="connsiteY4" fmla="*/ 38601 h 1728398"/>
              <a:gd name="connsiteX0" fmla="*/ 1375039 w 1375039"/>
              <a:gd name="connsiteY0" fmla="*/ 1594446 h 1712612"/>
              <a:gd name="connsiteX1" fmla="*/ 146740 w 1375039"/>
              <a:gd name="connsiteY1" fmla="*/ 1594446 h 1712612"/>
              <a:gd name="connsiteX2" fmla="*/ 64854 w 1375039"/>
              <a:gd name="connsiteY2" fmla="*/ 202374 h 1712612"/>
              <a:gd name="connsiteX3" fmla="*/ 528878 w 1375039"/>
              <a:gd name="connsiteY3" fmla="*/ 11305 h 1712612"/>
              <a:gd name="connsiteX4" fmla="*/ 501582 w 1375039"/>
              <a:gd name="connsiteY4" fmla="*/ 38601 h 1712612"/>
              <a:gd name="connsiteX0" fmla="*/ 1408226 w 1408226"/>
              <a:gd name="connsiteY0" fmla="*/ 1594446 h 1644942"/>
              <a:gd name="connsiteX1" fmla="*/ 125336 w 1408226"/>
              <a:gd name="connsiteY1" fmla="*/ 1471616 h 1644942"/>
              <a:gd name="connsiteX2" fmla="*/ 98041 w 1408226"/>
              <a:gd name="connsiteY2" fmla="*/ 202374 h 1644942"/>
              <a:gd name="connsiteX3" fmla="*/ 562065 w 1408226"/>
              <a:gd name="connsiteY3" fmla="*/ 11305 h 1644942"/>
              <a:gd name="connsiteX4" fmla="*/ 534769 w 1408226"/>
              <a:gd name="connsiteY4" fmla="*/ 38601 h 1644942"/>
              <a:gd name="connsiteX0" fmla="*/ 1382772 w 1382772"/>
              <a:gd name="connsiteY0" fmla="*/ 1594446 h 1644942"/>
              <a:gd name="connsiteX1" fmla="*/ 140825 w 1382772"/>
              <a:gd name="connsiteY1" fmla="*/ 1471616 h 1644942"/>
              <a:gd name="connsiteX2" fmla="*/ 72587 w 1382772"/>
              <a:gd name="connsiteY2" fmla="*/ 202374 h 1644942"/>
              <a:gd name="connsiteX3" fmla="*/ 536611 w 1382772"/>
              <a:gd name="connsiteY3" fmla="*/ 11305 h 1644942"/>
              <a:gd name="connsiteX4" fmla="*/ 509315 w 1382772"/>
              <a:gd name="connsiteY4" fmla="*/ 38601 h 1644942"/>
              <a:gd name="connsiteX0" fmla="*/ 1223212 w 1223212"/>
              <a:gd name="connsiteY0" fmla="*/ 1662685 h 1694616"/>
              <a:gd name="connsiteX1" fmla="*/ 131390 w 1223212"/>
              <a:gd name="connsiteY1" fmla="*/ 1471616 h 1694616"/>
              <a:gd name="connsiteX2" fmla="*/ 63152 w 1223212"/>
              <a:gd name="connsiteY2" fmla="*/ 202374 h 1694616"/>
              <a:gd name="connsiteX3" fmla="*/ 527176 w 1223212"/>
              <a:gd name="connsiteY3" fmla="*/ 11305 h 1694616"/>
              <a:gd name="connsiteX4" fmla="*/ 499880 w 1223212"/>
              <a:gd name="connsiteY4" fmla="*/ 38601 h 1694616"/>
              <a:gd name="connsiteX0" fmla="*/ 1223212 w 1223212"/>
              <a:gd name="connsiteY0" fmla="*/ 1662685 h 1670426"/>
              <a:gd name="connsiteX1" fmla="*/ 131390 w 1223212"/>
              <a:gd name="connsiteY1" fmla="*/ 1471616 h 1670426"/>
              <a:gd name="connsiteX2" fmla="*/ 63152 w 1223212"/>
              <a:gd name="connsiteY2" fmla="*/ 202374 h 1670426"/>
              <a:gd name="connsiteX3" fmla="*/ 527176 w 1223212"/>
              <a:gd name="connsiteY3" fmla="*/ 11305 h 1670426"/>
              <a:gd name="connsiteX4" fmla="*/ 499880 w 1223212"/>
              <a:gd name="connsiteY4" fmla="*/ 38601 h 1670426"/>
              <a:gd name="connsiteX0" fmla="*/ 1223212 w 1223212"/>
              <a:gd name="connsiteY0" fmla="*/ 1662685 h 1688562"/>
              <a:gd name="connsiteX1" fmla="*/ 131390 w 1223212"/>
              <a:gd name="connsiteY1" fmla="*/ 1471616 h 1688562"/>
              <a:gd name="connsiteX2" fmla="*/ 63152 w 1223212"/>
              <a:gd name="connsiteY2" fmla="*/ 202374 h 1688562"/>
              <a:gd name="connsiteX3" fmla="*/ 527176 w 1223212"/>
              <a:gd name="connsiteY3" fmla="*/ 11305 h 1688562"/>
              <a:gd name="connsiteX4" fmla="*/ 499880 w 1223212"/>
              <a:gd name="connsiteY4" fmla="*/ 38601 h 1688562"/>
              <a:gd name="connsiteX0" fmla="*/ 1397297 w 1397297"/>
              <a:gd name="connsiteY0" fmla="*/ 1662685 h 1688562"/>
              <a:gd name="connsiteX1" fmla="*/ 141702 w 1397297"/>
              <a:gd name="connsiteY1" fmla="*/ 1471616 h 1688562"/>
              <a:gd name="connsiteX2" fmla="*/ 73464 w 1397297"/>
              <a:gd name="connsiteY2" fmla="*/ 202374 h 1688562"/>
              <a:gd name="connsiteX3" fmla="*/ 537488 w 1397297"/>
              <a:gd name="connsiteY3" fmla="*/ 11305 h 1688562"/>
              <a:gd name="connsiteX4" fmla="*/ 510192 w 1397297"/>
              <a:gd name="connsiteY4" fmla="*/ 38601 h 1688562"/>
              <a:gd name="connsiteX0" fmla="*/ 1418028 w 1418028"/>
              <a:gd name="connsiteY0" fmla="*/ 1662685 h 1688562"/>
              <a:gd name="connsiteX1" fmla="*/ 162433 w 1418028"/>
              <a:gd name="connsiteY1" fmla="*/ 1471616 h 1688562"/>
              <a:gd name="connsiteX2" fmla="*/ 94195 w 1418028"/>
              <a:gd name="connsiteY2" fmla="*/ 202374 h 1688562"/>
              <a:gd name="connsiteX3" fmla="*/ 558219 w 1418028"/>
              <a:gd name="connsiteY3" fmla="*/ 11305 h 1688562"/>
              <a:gd name="connsiteX4" fmla="*/ 530923 w 1418028"/>
              <a:gd name="connsiteY4" fmla="*/ 38601 h 1688562"/>
              <a:gd name="connsiteX0" fmla="*/ 1418028 w 1418028"/>
              <a:gd name="connsiteY0" fmla="*/ 1651381 h 1677258"/>
              <a:gd name="connsiteX1" fmla="*/ 162433 w 1418028"/>
              <a:gd name="connsiteY1" fmla="*/ 1460312 h 1677258"/>
              <a:gd name="connsiteX2" fmla="*/ 94195 w 1418028"/>
              <a:gd name="connsiteY2" fmla="*/ 191070 h 1677258"/>
              <a:gd name="connsiteX3" fmla="*/ 558219 w 1418028"/>
              <a:gd name="connsiteY3" fmla="*/ 1 h 167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028" h="1677258">
                <a:moveTo>
                  <a:pt x="1418028" y="1651381"/>
                </a:moveTo>
                <a:cubicBezTo>
                  <a:pt x="885764" y="1699149"/>
                  <a:pt x="383072" y="1703697"/>
                  <a:pt x="162433" y="1460312"/>
                </a:cubicBezTo>
                <a:cubicBezTo>
                  <a:pt x="-58206" y="1216927"/>
                  <a:pt x="-26360" y="450224"/>
                  <a:pt x="94195" y="191070"/>
                </a:cubicBezTo>
                <a:cubicBezTo>
                  <a:pt x="214750" y="-68084"/>
                  <a:pt x="485431" y="27296"/>
                  <a:pt x="558219" y="1"/>
                </a:cubicBez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14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217612" y="1905000"/>
            <a:ext cx="9601200" cy="9525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Using 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/>
              <a:t> Operator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6600" y="2878081"/>
            <a:ext cx="548481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38914" name="Picture 2" descr="http://www.careercoachdirect.com/images/arrow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656012" y="4067176"/>
            <a:ext cx="4724400" cy="2028825"/>
          </a:xfrm>
          <a:prstGeom prst="roundRect">
            <a:avLst>
              <a:gd name="adj" fmla="val 774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92612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49500" y="1340475"/>
            <a:ext cx="7345362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Nested Loops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15016" y="2405166"/>
            <a:ext cx="9603796" cy="71903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>
                <a:solidFill>
                  <a:schemeClr val="accent1"/>
                </a:solidFill>
              </a:rPr>
              <a:t>Using </a:t>
            </a:r>
            <a:r>
              <a:rPr lang="en-US" sz="4000" spc="200" smtClean="0">
                <a:solidFill>
                  <a:schemeClr val="accent1"/>
                </a:solidFill>
              </a:rPr>
              <a:t>a Loop </a:t>
            </a:r>
            <a:r>
              <a:rPr lang="en-US" sz="4000" spc="200" dirty="0">
                <a:solidFill>
                  <a:schemeClr val="accent1"/>
                </a:solidFill>
              </a:rPr>
              <a:t>Inside a Loop</a:t>
            </a:r>
          </a:p>
        </p:txBody>
      </p:sp>
      <p:pic>
        <p:nvPicPr>
          <p:cNvPr id="36868" name="Picture 4" descr="http://www.cruzio.com/images/comprofiler/plug_profilegallery/9670/pg_133432938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456112" y="3505201"/>
            <a:ext cx="3124200" cy="28379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466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 composition of loops is called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nested loop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 loop inside another loop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Nested Loop?</a:t>
            </a:r>
            <a:endParaRPr lang="bg-BG"/>
          </a:p>
        </p:txBody>
      </p:sp>
      <p:sp>
        <p:nvSpPr>
          <p:cNvPr id="496645" name="Rectangle 5"/>
          <p:cNvSpPr>
            <a:spLocks noChangeArrowheads="1"/>
          </p:cNvSpPr>
          <p:nvPr/>
        </p:nvSpPr>
        <p:spPr bwMode="auto">
          <a:xfrm>
            <a:off x="1180306" y="2819400"/>
            <a:ext cx="982503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(initialization; test; update)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(initialization; test; update)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		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statements;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12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349500" y="1350000"/>
            <a:ext cx="7345362" cy="9868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Nested Loops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4508" y="2357381"/>
            <a:ext cx="548481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Examples</a:t>
            </a:r>
          </a:p>
        </p:txBody>
      </p:sp>
      <p:pic>
        <p:nvPicPr>
          <p:cNvPr id="33793" name="Picture 1" descr="C:\Trash\ring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517438" y="3352801"/>
            <a:ext cx="2986675" cy="3000375"/>
          </a:xfrm>
          <a:prstGeom prst="roundRect">
            <a:avLst>
              <a:gd name="adj" fmla="val 15750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70529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668828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Using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while(…)</a:t>
            </a:r>
            <a:r>
              <a:rPr lang="en-US" dirty="0"/>
              <a:t> Loop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926484" y="2546996"/>
            <a:ext cx="7977928" cy="1339204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Repeating a Statement While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Certain Condition Holds</a:t>
            </a:r>
            <a:endParaRPr lang="en-US" dirty="0"/>
          </a:p>
        </p:txBody>
      </p:sp>
      <p:pic>
        <p:nvPicPr>
          <p:cNvPr id="79874" name="Picture 2" descr="http://www.practicalbiology.org/data/images/originals/technology-152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046412" y="4191000"/>
            <a:ext cx="5943600" cy="1905000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9420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 </a:t>
            </a:r>
            <a:r>
              <a:rPr lang="en-US" dirty="0" smtClean="0"/>
              <a:t>the following triangle of numbers:</a:t>
            </a:r>
            <a:endParaRPr lang="en-US" dirty="0"/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Triangle – Example</a:t>
            </a:r>
            <a:endParaRPr lang="bg-BG"/>
          </a:p>
        </p:txBody>
      </p:sp>
      <p:sp>
        <p:nvSpPr>
          <p:cNvPr id="500740" name="Rectangle 4"/>
          <p:cNvSpPr>
            <a:spLocks noChangeArrowheads="1"/>
          </p:cNvSpPr>
          <p:nvPr/>
        </p:nvSpPr>
        <p:spPr bwMode="auto">
          <a:xfrm>
            <a:off x="3148754" y="2209800"/>
            <a:ext cx="843205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scanf("%d", &amp;n);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row = 1; row &lt;= n;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for (int column = 1; column &lt;= row; column++)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printf("%d ", column);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printf("\n");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531812" y="2743200"/>
            <a:ext cx="2235942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>
              <a:lnSpc>
                <a:spcPct val="120000"/>
              </a:lnSpc>
            </a:pP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marL="0" lvl="2">
              <a:lnSpc>
                <a:spcPct val="120000"/>
              </a:lnSpc>
            </a:pP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1 2</a:t>
            </a:r>
          </a:p>
          <a:p>
            <a:pPr marL="0" lvl="2">
              <a:lnSpc>
                <a:spcPct val="120000"/>
              </a:lnSpc>
            </a:pP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pPr marL="0" lvl="2">
              <a:lnSpc>
                <a:spcPct val="120000"/>
              </a:lnSpc>
            </a:pP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1 2 3 … n</a:t>
            </a:r>
            <a:endParaRPr lang="bg-BG" sz="3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69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349500" y="1428067"/>
            <a:ext cx="7345362" cy="941082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Triangle of Numbers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4508" y="2427830"/>
            <a:ext cx="548481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30722" name="Picture 2" descr="http://tkecleveland.com/Triangles_interlocking_hi-res.jp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113212" y="3429000"/>
            <a:ext cx="3810000" cy="28635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5868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Primes in the Range [N … </a:t>
            </a:r>
            <a:r>
              <a:rPr lang="en-US" noProof="1"/>
              <a:t>M]</a:t>
            </a:r>
            <a:r>
              <a:rPr lang="en-US" dirty="0"/>
              <a:t> – Example</a:t>
            </a:r>
            <a:endParaRPr lang="bg-BG" dirty="0"/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835028" y="914400"/>
            <a:ext cx="10517184" cy="59400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n, 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scanf("%d %d", &amp;n, &amp;m);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number = n; number &lt;= m; number++)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prime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divider = 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maxDivider = (int) sqrt(number);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while (divider &lt;= maxDivider)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(number % divider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prime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divider++;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(prime)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printf("%d 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074" name="Picture 2" descr="http://i.livescience.com/images/i/000/050/707/i02/primes.jpg?13690881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817" y="3581400"/>
            <a:ext cx="4718174" cy="1895475"/>
          </a:xfrm>
          <a:prstGeom prst="roundRect">
            <a:avLst>
              <a:gd name="adj" fmla="val 44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2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454150" y="1524000"/>
            <a:ext cx="9136062" cy="10287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Primes in </a:t>
            </a:r>
            <a:r>
              <a:rPr lang="en-US" dirty="0" smtClean="0"/>
              <a:t>the Range </a:t>
            </a:r>
            <a:r>
              <a:rPr lang="en-US" dirty="0"/>
              <a:t>[n, m]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6600" y="2504030"/>
            <a:ext cx="548481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7650" name="Picture 2" descr="http://www.whitecraneeducation.com/images/general/numbers3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589212" y="3429000"/>
            <a:ext cx="6858000" cy="2743200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6663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 </a:t>
            </a:r>
            <a:r>
              <a:rPr lang="en-US" dirty="0"/>
              <a:t>Jump Statements</a:t>
            </a:r>
            <a:endParaRPr lang="bg-BG" dirty="0"/>
          </a:p>
        </p:txBody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55600" indent="-355600">
              <a:lnSpc>
                <a:spcPct val="100000"/>
              </a:lnSpc>
            </a:pPr>
            <a:r>
              <a:rPr lang="en-US" dirty="0"/>
              <a:t>Jump statements are:</a:t>
            </a:r>
          </a:p>
          <a:p>
            <a:pPr marL="900113" lvl="1" indent="-269875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goto</a:t>
            </a:r>
          </a:p>
          <a:p>
            <a:pPr marL="355600" indent="-355600">
              <a:lnSpc>
                <a:spcPct val="100000"/>
              </a:lnSpc>
            </a:pPr>
            <a:r>
              <a:rPr lang="en-US" dirty="0"/>
              <a:t>How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woks?</a:t>
            </a:r>
            <a:endParaRPr lang="en-US" noProof="1"/>
          </a:p>
          <a:p>
            <a:pPr marL="900113" lvl="1" indent="-269875">
              <a:lnSpc>
                <a:spcPct val="100000"/>
              </a:lnSpc>
            </a:pP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do-while</a:t>
            </a:r>
            <a:r>
              <a:rPr lang="en-US" noProof="1"/>
              <a:t> loops jumps to the test expression</a:t>
            </a:r>
          </a:p>
          <a:p>
            <a:pPr marL="900113" lvl="1" indent="-269875">
              <a:lnSpc>
                <a:spcPct val="100000"/>
              </a:lnSpc>
            </a:pP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noProof="1"/>
              <a:t> loops jumps to the update expression</a:t>
            </a:r>
          </a:p>
          <a:p>
            <a:pPr marL="355600" indent="-355600">
              <a:lnSpc>
                <a:spcPct val="100000"/>
              </a:lnSpc>
            </a:pPr>
            <a:r>
              <a:rPr lang="en-US" noProof="1"/>
              <a:t>To exit </a:t>
            </a:r>
            <a:r>
              <a:rPr lang="en-US" noProof="1" smtClean="0"/>
              <a:t>the most-inner </a:t>
            </a:r>
            <a:r>
              <a:rPr lang="en-US" noProof="1"/>
              <a:t>loop use</a:t>
            </a:r>
            <a:r>
              <a:rPr lang="en-US" noProof="1">
                <a:solidFill>
                  <a:srgbClr val="003399"/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</a:p>
          <a:p>
            <a:pPr marL="355600" indent="-355600">
              <a:lnSpc>
                <a:spcPct val="100000"/>
              </a:lnSpc>
            </a:pPr>
            <a:r>
              <a:rPr lang="en-US" noProof="1"/>
              <a:t>To exit </a:t>
            </a:r>
            <a:r>
              <a:rPr lang="en-US" noProof="1" smtClean="0"/>
              <a:t>from an outer loop </a:t>
            </a:r>
            <a:r>
              <a:rPr lang="en-US" noProof="1"/>
              <a:t>use</a:t>
            </a:r>
            <a:r>
              <a:rPr lang="en-US" noProof="1">
                <a:solidFill>
                  <a:srgbClr val="003399"/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goto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with a label</a:t>
            </a:r>
            <a:endParaRPr lang="en-US" dirty="0"/>
          </a:p>
          <a:p>
            <a:pPr marL="703263" lvl="1" indent="-355600">
              <a:lnSpc>
                <a:spcPct val="100000"/>
              </a:lnSpc>
            </a:pPr>
            <a:r>
              <a:rPr lang="en-US" dirty="0" smtClean="0"/>
              <a:t>Note: avoid </a:t>
            </a:r>
            <a:r>
              <a:rPr lang="en-US" dirty="0"/>
              <a:t>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goto</a:t>
            </a:r>
            <a:r>
              <a:rPr lang="en-US" dirty="0" smtClean="0"/>
              <a:t>! (it is considered harmful)</a:t>
            </a:r>
            <a:endParaRPr lang="en-US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5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 </a:t>
            </a:r>
            <a:r>
              <a:rPr lang="en-US" dirty="0"/>
              <a:t>Jump Statements – Example</a:t>
            </a:r>
            <a:endParaRPr lang="bg-BG" dirty="0"/>
          </a:p>
        </p:txBody>
      </p:sp>
      <p:sp>
        <p:nvSpPr>
          <p:cNvPr id="545796" name="Rectangle 4"/>
          <p:cNvSpPr>
            <a:spLocks noChangeArrowheads="1"/>
          </p:cNvSpPr>
          <p:nvPr/>
        </p:nvSpPr>
        <p:spPr bwMode="auto">
          <a:xfrm>
            <a:off x="2278062" y="990600"/>
            <a:ext cx="7632700" cy="56578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outerCounter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outer = 0; outer &lt; 10; outer++)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inner = 0; inner &lt; 10; inner++)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b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(inner % 3 == 0)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continue;</a:t>
            </a:r>
            <a:b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(outer == 7)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break;</a:t>
            </a:r>
            <a:b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(inner + outer &gt; 9)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goto breakOut;</a:t>
            </a:r>
            <a:b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outerCounter++;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b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breakOut:</a:t>
            </a:r>
          </a:p>
        </p:txBody>
      </p:sp>
      <p:sp>
        <p:nvSpPr>
          <p:cNvPr id="545799" name="Freeform 7"/>
          <p:cNvSpPr>
            <a:spLocks/>
          </p:cNvSpPr>
          <p:nvPr/>
        </p:nvSpPr>
        <p:spPr bwMode="auto">
          <a:xfrm>
            <a:off x="5707063" y="2506666"/>
            <a:ext cx="2620963" cy="998534"/>
          </a:xfrm>
          <a:custGeom>
            <a:avLst/>
            <a:gdLst/>
            <a:ahLst/>
            <a:cxnLst>
              <a:cxn ang="0">
                <a:pos x="0" y="487"/>
              </a:cxn>
              <a:cxn ang="0">
                <a:pos x="1106" y="466"/>
              </a:cxn>
              <a:cxn ang="0">
                <a:pos x="1564" y="353"/>
              </a:cxn>
              <a:cxn ang="0">
                <a:pos x="1628" y="0"/>
              </a:cxn>
            </a:cxnLst>
            <a:rect l="0" t="0" r="r" b="b"/>
            <a:pathLst>
              <a:path w="1651" h="488">
                <a:moveTo>
                  <a:pt x="0" y="487"/>
                </a:moveTo>
                <a:cubicBezTo>
                  <a:pt x="186" y="483"/>
                  <a:pt x="845" y="488"/>
                  <a:pt x="1106" y="466"/>
                </a:cubicBezTo>
                <a:cubicBezTo>
                  <a:pt x="1367" y="444"/>
                  <a:pt x="1477" y="431"/>
                  <a:pt x="1564" y="353"/>
                </a:cubicBezTo>
                <a:cubicBezTo>
                  <a:pt x="1651" y="275"/>
                  <a:pt x="1615" y="74"/>
                  <a:pt x="1628" y="0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5800" name="Freeform 8"/>
          <p:cNvSpPr>
            <a:spLocks/>
          </p:cNvSpPr>
          <p:nvPr/>
        </p:nvSpPr>
        <p:spPr bwMode="auto">
          <a:xfrm>
            <a:off x="5180012" y="4171424"/>
            <a:ext cx="3017837" cy="1543575"/>
          </a:xfrm>
          <a:custGeom>
            <a:avLst/>
            <a:gdLst/>
            <a:ahLst/>
            <a:cxnLst>
              <a:cxn ang="0">
                <a:pos x="0" y="8"/>
              </a:cxn>
              <a:cxn ang="0">
                <a:pos x="1253" y="30"/>
              </a:cxn>
              <a:cxn ang="0">
                <a:pos x="1806" y="189"/>
              </a:cxn>
              <a:cxn ang="0">
                <a:pos x="1805" y="562"/>
              </a:cxn>
              <a:cxn ang="0">
                <a:pos x="1230" y="745"/>
              </a:cxn>
              <a:cxn ang="0">
                <a:pos x="63" y="789"/>
              </a:cxn>
            </a:cxnLst>
            <a:rect l="0" t="0" r="r" b="b"/>
            <a:pathLst>
              <a:path w="1901" h="789">
                <a:moveTo>
                  <a:pt x="0" y="8"/>
                </a:moveTo>
                <a:cubicBezTo>
                  <a:pt x="211" y="12"/>
                  <a:pt x="952" y="0"/>
                  <a:pt x="1253" y="30"/>
                </a:cubicBezTo>
                <a:cubicBezTo>
                  <a:pt x="1554" y="60"/>
                  <a:pt x="1714" y="100"/>
                  <a:pt x="1806" y="189"/>
                </a:cubicBezTo>
                <a:cubicBezTo>
                  <a:pt x="1898" y="278"/>
                  <a:pt x="1901" y="469"/>
                  <a:pt x="1805" y="562"/>
                </a:cubicBezTo>
                <a:cubicBezTo>
                  <a:pt x="1709" y="655"/>
                  <a:pt x="1521" y="707"/>
                  <a:pt x="1230" y="745"/>
                </a:cubicBezTo>
                <a:cubicBezTo>
                  <a:pt x="940" y="783"/>
                  <a:pt x="306" y="780"/>
                  <a:pt x="63" y="78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5801" name="Freeform 9"/>
          <p:cNvSpPr>
            <a:spLocks/>
          </p:cNvSpPr>
          <p:nvPr/>
        </p:nvSpPr>
        <p:spPr bwMode="auto">
          <a:xfrm>
            <a:off x="3843710" y="4922475"/>
            <a:ext cx="3726706" cy="1458748"/>
          </a:xfrm>
          <a:custGeom>
            <a:avLst/>
            <a:gdLst>
              <a:gd name="connsiteX0" fmla="*/ 6991 w 9981"/>
              <a:gd name="connsiteY0" fmla="*/ 2 h 10002"/>
              <a:gd name="connsiteX1" fmla="*/ 9272 w 9981"/>
              <a:gd name="connsiteY1" fmla="*/ 1483 h 10002"/>
              <a:gd name="connsiteX2" fmla="*/ 9974 w 9981"/>
              <a:gd name="connsiteY2" fmla="*/ 4327 h 10002"/>
              <a:gd name="connsiteX3" fmla="*/ 9422 w 9981"/>
              <a:gd name="connsiteY3" fmla="*/ 7846 h 10002"/>
              <a:gd name="connsiteX4" fmla="*/ 6563 w 9981"/>
              <a:gd name="connsiteY4" fmla="*/ 9565 h 10002"/>
              <a:gd name="connsiteX5" fmla="*/ 0 w 9981"/>
              <a:gd name="connsiteY5" fmla="*/ 10002 h 10002"/>
              <a:gd name="connsiteX0" fmla="*/ 7004 w 10000"/>
              <a:gd name="connsiteY0" fmla="*/ 0 h 9998"/>
              <a:gd name="connsiteX1" fmla="*/ 9290 w 10000"/>
              <a:gd name="connsiteY1" fmla="*/ 1481 h 9998"/>
              <a:gd name="connsiteX2" fmla="*/ 9993 w 10000"/>
              <a:gd name="connsiteY2" fmla="*/ 4324 h 9998"/>
              <a:gd name="connsiteX3" fmla="*/ 9440 w 10000"/>
              <a:gd name="connsiteY3" fmla="*/ 7842 h 9998"/>
              <a:gd name="connsiteX4" fmla="*/ 6575 w 10000"/>
              <a:gd name="connsiteY4" fmla="*/ 9561 h 9998"/>
              <a:gd name="connsiteX5" fmla="*/ 0 w 10000"/>
              <a:gd name="connsiteY5" fmla="*/ 9998 h 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9998">
                <a:moveTo>
                  <a:pt x="7004" y="0"/>
                </a:moveTo>
                <a:cubicBezTo>
                  <a:pt x="8412" y="251"/>
                  <a:pt x="8793" y="767"/>
                  <a:pt x="9290" y="1481"/>
                </a:cubicBezTo>
                <a:cubicBezTo>
                  <a:pt x="9788" y="2196"/>
                  <a:pt x="9968" y="3266"/>
                  <a:pt x="9993" y="4324"/>
                </a:cubicBezTo>
                <a:cubicBezTo>
                  <a:pt x="10019" y="5383"/>
                  <a:pt x="10010" y="6970"/>
                  <a:pt x="9440" y="7842"/>
                </a:cubicBezTo>
                <a:cubicBezTo>
                  <a:pt x="8870" y="8715"/>
                  <a:pt x="8149" y="9204"/>
                  <a:pt x="6575" y="9561"/>
                </a:cubicBezTo>
                <a:cubicBezTo>
                  <a:pt x="5001" y="9919"/>
                  <a:pt x="1369" y="9905"/>
                  <a:pt x="0" y="9998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5802" name="AutoShape 10"/>
          <p:cNvSpPr>
            <a:spLocks noChangeArrowheads="1"/>
          </p:cNvSpPr>
          <p:nvPr/>
        </p:nvSpPr>
        <p:spPr bwMode="auto">
          <a:xfrm>
            <a:off x="600042" y="5912068"/>
            <a:ext cx="1290638" cy="612934"/>
          </a:xfrm>
          <a:prstGeom prst="wedgeRoundRectCallout">
            <a:avLst>
              <a:gd name="adj1" fmla="val 78646"/>
              <a:gd name="adj2" fmla="val 180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Label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42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799" grpId="0" animBg="1"/>
      <p:bldP spid="545800" grpId="0" animBg="1"/>
      <p:bldP spid="545801" grpId="0" animBg="1"/>
      <p:bldP spid="54580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500" y="1624318"/>
            <a:ext cx="1024731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Loops: More </a:t>
            </a:r>
            <a:r>
              <a:rPr lang="en-US" dirty="0"/>
              <a:t>Examples</a:t>
            </a:r>
            <a:endParaRPr lang="bg-BG" dirty="0"/>
          </a:p>
        </p:txBody>
      </p:sp>
      <p:pic>
        <p:nvPicPr>
          <p:cNvPr id="23554" name="Picture 2" descr="http://mpcarroll.com/photos/Wood-Spiral-Hor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60201"/>
              </a:clrFrom>
              <a:clrTo>
                <a:srgbClr val="060201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70212" y="3124200"/>
            <a:ext cx="6172200" cy="3124200"/>
          </a:xfrm>
          <a:prstGeom prst="roundRect">
            <a:avLst>
              <a:gd name="adj" fmla="val 50000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81172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Nested Loops – Examples</a:t>
            </a:r>
            <a:endParaRPr lang="bg-BG"/>
          </a:p>
        </p:txBody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 all four digit numbers </a:t>
            </a:r>
            <a:r>
              <a:rPr lang="en-US" dirty="0" smtClean="0"/>
              <a:t>in format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ABCD</a:t>
            </a:r>
            <a:r>
              <a:rPr lang="en-US" dirty="0" smtClean="0"/>
              <a:t> </a:t>
            </a:r>
            <a:r>
              <a:rPr lang="en-US" dirty="0"/>
              <a:t>such that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/>
              <a:t> </a:t>
            </a:r>
            <a:r>
              <a:rPr lang="en-US" dirty="0" smtClean="0"/>
              <a:t>(known as happy </a:t>
            </a:r>
            <a:r>
              <a:rPr lang="en-US" dirty="0"/>
              <a:t>numbers)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bg-BG" dirty="0"/>
          </a:p>
        </p:txBody>
      </p:sp>
      <p:sp>
        <p:nvSpPr>
          <p:cNvPr id="492549" name="Rectangle 5"/>
          <p:cNvSpPr>
            <a:spLocks noChangeArrowheads="1"/>
          </p:cNvSpPr>
          <p:nvPr/>
        </p:nvSpPr>
        <p:spPr bwMode="auto">
          <a:xfrm>
            <a:off x="760412" y="2369254"/>
            <a:ext cx="10668002" cy="25075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a = 1; a &lt;= 9; a++)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b = 0; b &lt;= 9; b++)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c = 0; c &lt;= 9; c++)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(int d = 0; d &lt;= 9; d++)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((a + b) == (c + d))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printf("%d%d%d%d", a, b, c, d);</a:t>
            </a:r>
          </a:p>
        </p:txBody>
      </p:sp>
      <p:sp>
        <p:nvSpPr>
          <p:cNvPr id="492552" name="AutoShape 8"/>
          <p:cNvSpPr>
            <a:spLocks noChangeArrowheads="1"/>
          </p:cNvSpPr>
          <p:nvPr/>
        </p:nvSpPr>
        <p:spPr bwMode="auto">
          <a:xfrm>
            <a:off x="7618412" y="2209800"/>
            <a:ext cx="3581400" cy="1634490"/>
          </a:xfrm>
          <a:prstGeom prst="wedgeRoundRectCallout">
            <a:avLst>
              <a:gd name="adj1" fmla="val -63918"/>
              <a:gd name="adj2" fmla="val 399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</a:rPr>
              <a:t>Can </a:t>
            </a:r>
            <a:r>
              <a:rPr lang="en-US" sz="3000" dirty="0">
                <a:solidFill>
                  <a:srgbClr val="FFFFFF"/>
                </a:solidFill>
              </a:rPr>
              <a:t>you improve this algorithm to use </a:t>
            </a:r>
            <a:r>
              <a:rPr lang="en-US" sz="3000" dirty="0" smtClean="0">
                <a:solidFill>
                  <a:srgbClr val="FFFFFF"/>
                </a:solidFill>
              </a:rPr>
              <a:t>only 3 nested loops?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65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5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77116" y="1524000"/>
            <a:ext cx="7461248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Happy Numbers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5012" y="2579166"/>
            <a:ext cx="548481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401" y="3679200"/>
            <a:ext cx="2591025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2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 </a:t>
            </a:r>
            <a:r>
              <a:rPr lang="en-US" dirty="0" smtClean="0"/>
              <a:t>– Examples</a:t>
            </a:r>
            <a:endParaRPr lang="bg-BG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 all combinations from TOTO </a:t>
            </a:r>
            <a:r>
              <a:rPr lang="en-US" dirty="0" smtClean="0"/>
              <a:t>6/49 lottery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788990" y="1981200"/>
            <a:ext cx="10639422" cy="3423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i1, i2, i3, i4, i5, i6;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(i1 = 1; i1 &lt;= 44; i1++)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(i2 = i1 + 1; i2 &lt;= 45; i2++)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(i3 = i2 + 1; i3 &lt;= 46; i3++)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(i4 = i3 + 1; i4 &lt;= 47; i4++)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(i5 = i4 + 1; i5 &lt;= 48; i5++)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for (i6 = i5 + 1; i6 &lt;= 49; i6++)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printf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("%d %d %d %d %d %d",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i1, i2, i3, i4, i5, i6);		</a:t>
            </a: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8085977" y="1981197"/>
            <a:ext cx="3941012" cy="1483567"/>
          </a:xfrm>
          <a:prstGeom prst="wedgeRoundRectCallout">
            <a:avLst>
              <a:gd name="adj1" fmla="val -58738"/>
              <a:gd name="adj2" fmla="val 333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Warning: </a:t>
            </a:r>
            <a:r>
              <a:rPr lang="en-US" sz="3000" dirty="0" smtClean="0">
                <a:solidFill>
                  <a:srgbClr val="FFFFFF"/>
                </a:solidFill>
              </a:rPr>
              <a:t>the execution </a:t>
            </a:r>
            <a:r>
              <a:rPr lang="en-US" sz="3000" dirty="0">
                <a:solidFill>
                  <a:srgbClr val="FFFFFF"/>
                </a:solidFill>
              </a:rPr>
              <a:t>of this code could take </a:t>
            </a:r>
            <a:r>
              <a:rPr lang="en-US" sz="3000" dirty="0" smtClean="0">
                <a:solidFill>
                  <a:srgbClr val="FFFFFF"/>
                </a:solidFill>
              </a:rPr>
              <a:t>a very long </a:t>
            </a:r>
            <a:r>
              <a:rPr lang="en-US" sz="3000" dirty="0">
                <a:solidFill>
                  <a:srgbClr val="FFFFFF"/>
                </a:solidFill>
              </a:rPr>
              <a:t>time.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30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Use While Loop?</a:t>
            </a:r>
            <a:endParaRPr lang="bg-BG"/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The simplest and most frequently used loop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The repeat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condition</a:t>
            </a:r>
            <a:endParaRPr lang="en-US" dirty="0">
              <a:solidFill>
                <a:schemeClr val="tx2">
                  <a:lumMod val="75000"/>
                </a:schemeClr>
              </a:solidFill>
              <a:cs typeface="Times New Roman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/>
              <a:t>Returns a </a:t>
            </a:r>
            <a:r>
              <a:rPr lang="en-US" dirty="0" smtClean="0"/>
              <a:t>integer result </a:t>
            </a:r>
            <a:r>
              <a:rPr lang="en-US" dirty="0"/>
              <a:t>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dirty="0"/>
              <a:t>Also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loop condition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28037" name="Rectangle 5"/>
          <p:cNvSpPr>
            <a:spLocks noChangeArrowheads="1"/>
          </p:cNvSpPr>
          <p:nvPr/>
        </p:nvSpPr>
        <p:spPr bwMode="auto">
          <a:xfrm>
            <a:off x="2279651" y="2087940"/>
            <a:ext cx="7559675" cy="16950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(condition)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0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www.stuttgarter-zeitung.de/media_fast/626/lottokugeln_260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03612" y="1299223"/>
            <a:ext cx="5029200" cy="2901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46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44469" y="4483885"/>
            <a:ext cx="6726544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TOTO 6/49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4508" y="5453166"/>
            <a:ext cx="548481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158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C </a:t>
            </a:r>
            <a:r>
              <a:rPr lang="en-US" dirty="0"/>
              <a:t>supports four types of loops:</a:t>
            </a:r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/>
              <a:t> loops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do-while</a:t>
            </a:r>
            <a:r>
              <a:rPr lang="en-US" dirty="0"/>
              <a:t> loops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 loops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Nested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loops </a:t>
            </a:r>
            <a:r>
              <a:rPr lang="en-US" dirty="0" smtClean="0"/>
              <a:t>are used </a:t>
            </a:r>
            <a:r>
              <a:rPr lang="en-US" dirty="0"/>
              <a:t>to implement more complex logic</a:t>
            </a:r>
          </a:p>
          <a:p>
            <a:pPr>
              <a:lnSpc>
                <a:spcPct val="110000"/>
              </a:lnSpc>
            </a:pPr>
            <a:r>
              <a:rPr lang="en-US" dirty="0"/>
              <a:t>The operators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/>
              <a:t>,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&amp;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goto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can </a:t>
            </a:r>
            <a:r>
              <a:rPr lang="en-US" dirty="0" smtClean="0"/>
              <a:t>change the default loop execution behavior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1371600"/>
            <a:ext cx="3581400" cy="265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62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Programming – </a:t>
            </a:r>
            <a:r>
              <a:rPr lang="en-US" dirty="0" smtClean="0"/>
              <a:t>Loops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https://softuni.bg/trainings/1212/C-Programming-October-2015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15112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08012" y="4724400"/>
            <a:ext cx="10958400" cy="19970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Programming Basics</a:t>
            </a:r>
            <a:r>
              <a:rPr lang="en-US" sz="2000" dirty="0" smtClean="0"/>
              <a:t>" course by </a:t>
            </a:r>
            <a:r>
              <a:rPr lang="en-US" sz="2000" dirty="0" smtClean="0">
                <a:hlinkClick r:id="rId6"/>
              </a:rPr>
              <a:t>Software University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9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Loop: How It Works?</a:t>
            </a:r>
            <a:endParaRPr lang="bg-BG" dirty="0"/>
          </a:p>
        </p:txBody>
      </p:sp>
      <p:grpSp>
        <p:nvGrpSpPr>
          <p:cNvPr id="31" name="Group 30"/>
          <p:cNvGrpSpPr/>
          <p:nvPr/>
        </p:nvGrpSpPr>
        <p:grpSpPr>
          <a:xfrm>
            <a:off x="2741612" y="1151122"/>
            <a:ext cx="6726236" cy="5325878"/>
            <a:chOff x="1547812" y="2004690"/>
            <a:chExt cx="5049837" cy="3329310"/>
          </a:xfrm>
        </p:grpSpPr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3092440" y="3624248"/>
              <a:ext cx="686502" cy="2885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true</a:t>
              </a:r>
              <a:endParaRPr lang="bg-BG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" name="Line 5"/>
            <p:cNvSpPr>
              <a:spLocks noChangeShapeType="1"/>
            </p:cNvSpPr>
            <p:nvPr/>
          </p:nvSpPr>
          <p:spPr bwMode="auto">
            <a:xfrm>
              <a:off x="3848100" y="3581400"/>
              <a:ext cx="0" cy="48260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 Box 6"/>
            <p:cNvSpPr txBox="1">
              <a:spLocks noChangeArrowheads="1"/>
            </p:cNvSpPr>
            <p:nvPr/>
          </p:nvSpPr>
          <p:spPr bwMode="auto">
            <a:xfrm>
              <a:off x="2552700" y="4064000"/>
              <a:ext cx="2519362" cy="7191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anchor="ctr" anchorCtr="0">
              <a:noAutofit/>
            </a:bodyPr>
            <a:lstStyle>
              <a:defPPr>
                <a:defRPr lang="en-US"/>
              </a:defPPr>
              <a:lvl1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 sz="2800" b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dirty="0"/>
                <a:t>statement</a:t>
              </a:r>
              <a:endParaRPr lang="bg-BG" dirty="0"/>
            </a:p>
          </p:txBody>
        </p:sp>
        <p:sp>
          <p:nvSpPr>
            <p:cNvPr id="21" name="Line 7"/>
            <p:cNvSpPr>
              <a:spLocks noChangeShapeType="1"/>
            </p:cNvSpPr>
            <p:nvPr/>
          </p:nvSpPr>
          <p:spPr bwMode="auto">
            <a:xfrm>
              <a:off x="3837854" y="4783138"/>
              <a:ext cx="0" cy="550862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8"/>
            <p:cNvSpPr>
              <a:spLocks noChangeShapeType="1"/>
            </p:cNvSpPr>
            <p:nvPr/>
          </p:nvSpPr>
          <p:spPr bwMode="auto">
            <a:xfrm flipH="1">
              <a:off x="3848100" y="4997252"/>
              <a:ext cx="2667072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10"/>
            <p:cNvSpPr>
              <a:spLocks noChangeShapeType="1"/>
            </p:cNvSpPr>
            <p:nvPr/>
          </p:nvSpPr>
          <p:spPr bwMode="auto">
            <a:xfrm>
              <a:off x="5792787" y="3058718"/>
              <a:ext cx="734215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 Box 12"/>
            <p:cNvSpPr txBox="1">
              <a:spLocks noChangeArrowheads="1"/>
            </p:cNvSpPr>
            <p:nvPr/>
          </p:nvSpPr>
          <p:spPr bwMode="auto">
            <a:xfrm>
              <a:off x="5732462" y="2716409"/>
              <a:ext cx="865187" cy="2885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false</a:t>
              </a:r>
              <a:endParaRPr lang="bg-BG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3848100" y="2004690"/>
              <a:ext cx="0" cy="539479"/>
            </a:xfrm>
            <a:prstGeom prst="line">
              <a:avLst/>
            </a:prstGeom>
            <a:ln w="25400">
              <a:solidFill>
                <a:schemeClr val="accent5">
                  <a:lumMod val="20000"/>
                  <a:lumOff val="80000"/>
                </a:schemeClr>
              </a:solidFill>
              <a:headEnd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27" name="Line 8"/>
            <p:cNvSpPr>
              <a:spLocks noChangeShapeType="1"/>
            </p:cNvSpPr>
            <p:nvPr/>
          </p:nvSpPr>
          <p:spPr bwMode="auto">
            <a:xfrm flipV="1">
              <a:off x="1551694" y="2215312"/>
              <a:ext cx="2283706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0"/>
            <p:cNvSpPr>
              <a:spLocks noChangeShapeType="1"/>
            </p:cNvSpPr>
            <p:nvPr/>
          </p:nvSpPr>
          <p:spPr bwMode="auto">
            <a:xfrm flipH="1" flipV="1">
              <a:off x="1547812" y="4416734"/>
              <a:ext cx="1000125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9"/>
            <p:cNvSpPr>
              <a:spLocks noChangeShapeType="1"/>
            </p:cNvSpPr>
            <p:nvPr/>
          </p:nvSpPr>
          <p:spPr bwMode="auto">
            <a:xfrm flipH="1" flipV="1">
              <a:off x="1556835" y="2209800"/>
              <a:ext cx="0" cy="220980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4"/>
            <p:cNvSpPr>
              <a:spLocks noChangeArrowheads="1"/>
            </p:cNvSpPr>
            <p:nvPr/>
          </p:nvSpPr>
          <p:spPr bwMode="auto">
            <a:xfrm>
              <a:off x="1905000" y="2540751"/>
              <a:ext cx="3887787" cy="1040650"/>
            </a:xfrm>
            <a:prstGeom prst="flowChartDecision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condition</a:t>
              </a:r>
              <a:endParaRPr lang="bg-BG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9"/>
            <p:cNvSpPr>
              <a:spLocks noChangeShapeType="1"/>
            </p:cNvSpPr>
            <p:nvPr/>
          </p:nvSpPr>
          <p:spPr bwMode="auto">
            <a:xfrm>
              <a:off x="6513511" y="3063875"/>
              <a:ext cx="0" cy="193675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74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While Loop – Example</a:t>
            </a:r>
            <a:endParaRPr lang="bg-BG"/>
          </a:p>
        </p:txBody>
      </p:sp>
      <p:sp>
        <p:nvSpPr>
          <p:cNvPr id="506884" name="Rectangle 4"/>
          <p:cNvSpPr>
            <a:spLocks noChangeArrowheads="1"/>
          </p:cNvSpPr>
          <p:nvPr/>
        </p:nvSpPr>
        <p:spPr bwMode="auto">
          <a:xfrm>
            <a:off x="760416" y="1219200"/>
            <a:ext cx="10667996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(counter &lt; 10)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printf("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%d\n",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counter++;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999" t="18945" r="31000" b="39955"/>
          <a:stretch/>
        </p:blipFill>
        <p:spPr>
          <a:xfrm>
            <a:off x="5256212" y="3048000"/>
            <a:ext cx="6019800" cy="3236452"/>
          </a:xfrm>
          <a:prstGeom prst="roundRect">
            <a:avLst>
              <a:gd name="adj" fmla="val 1363"/>
            </a:avLst>
          </a:prstGeom>
          <a:ln w="19050">
            <a:solidFill>
              <a:schemeClr val="tx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045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30" name="Rectangle 6"/>
          <p:cNvSpPr>
            <a:spLocks noGrp="1" noChangeArrowheads="1"/>
          </p:cNvSpPr>
          <p:nvPr>
            <p:ph type="title"/>
          </p:nvPr>
        </p:nvSpPr>
        <p:spPr>
          <a:xfrm>
            <a:off x="1446212" y="4786800"/>
            <a:ext cx="8938472" cy="9868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while(…)</a:t>
            </a:r>
            <a:r>
              <a:rPr lang="en-US" dirty="0" smtClean="0">
                <a:cs typeface="Consolas" pitchFamily="49" charset="0"/>
              </a:rPr>
              <a:t> Loop</a:t>
            </a:r>
            <a:endParaRPr lang="bg-BG" dirty="0">
              <a:cs typeface="Consolas" pitchFamily="49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74756" name="Picture 4" descr="http://www.thelivingmoon.com/43ancients/04images/Sun/traceloop1jpg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275012" y="1517469"/>
            <a:ext cx="5486400" cy="2978331"/>
          </a:xfrm>
          <a:prstGeom prst="roundRect">
            <a:avLst>
              <a:gd name="adj" fmla="val 29139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340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Calculate and print the sum of the first N </a:t>
            </a:r>
            <a:r>
              <a:rPr lang="en-US" dirty="0" smtClean="0"/>
              <a:t>natural numbers</a:t>
            </a:r>
            <a:endParaRPr lang="bg-BG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1..N – Example</a:t>
            </a:r>
            <a:endParaRPr lang="bg-BG" dirty="0"/>
          </a:p>
        </p:txBody>
      </p:sp>
      <p:sp>
        <p:nvSpPr>
          <p:cNvPr id="438277" name="Rectangle 5"/>
          <p:cNvSpPr>
            <a:spLocks noChangeArrowheads="1"/>
          </p:cNvSpPr>
          <p:nvPr/>
        </p:nvSpPr>
        <p:spPr bwMode="auto">
          <a:xfrm>
            <a:off x="1293812" y="1734099"/>
            <a:ext cx="9601200" cy="47643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printf("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scanf("%d", &amp;n);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 sum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printf("The sum 1");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 &lt; 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number++;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+= number 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printf("+%d",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printf("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%d\n",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20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3036</Words>
  <Application>Microsoft Office PowerPoint</Application>
  <PresentationFormat>Custom</PresentationFormat>
  <Paragraphs>522</Paragraphs>
  <Slides>54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Consolas</vt:lpstr>
      <vt:lpstr>Courier New</vt:lpstr>
      <vt:lpstr>Times New Roman</vt:lpstr>
      <vt:lpstr>Wingdings</vt:lpstr>
      <vt:lpstr>Wingdings 2</vt:lpstr>
      <vt:lpstr>SoftUni 16x9</vt:lpstr>
      <vt:lpstr>C Loops</vt:lpstr>
      <vt:lpstr>Table of Contents</vt:lpstr>
      <vt:lpstr>Loop: Definition</vt:lpstr>
      <vt:lpstr>Using while(…) Loop</vt:lpstr>
      <vt:lpstr>How To Use While Loop?</vt:lpstr>
      <vt:lpstr>While Loop: How It Works?</vt:lpstr>
      <vt:lpstr>While Loop – Example</vt:lpstr>
      <vt:lpstr>while(…) Loop</vt:lpstr>
      <vt:lpstr>Sum 1..N – Example</vt:lpstr>
      <vt:lpstr>Calculating Sum 1..N</vt:lpstr>
      <vt:lpstr>Prime Number Check – Example</vt:lpstr>
      <vt:lpstr>Checking Whether a Number Is Prime</vt:lpstr>
      <vt:lpstr>Using the break Operator</vt:lpstr>
      <vt:lpstr>Calculating Factorial</vt:lpstr>
      <vt:lpstr>do { … }  while (…) Loop</vt:lpstr>
      <vt:lpstr>Using Do-While Loop</vt:lpstr>
      <vt:lpstr>Do-While Statement: How It Works?</vt:lpstr>
      <vt:lpstr>do { … }  while (…)</vt:lpstr>
      <vt:lpstr>Calculating N Factorial – Example</vt:lpstr>
      <vt:lpstr>Factorial (do ... while)</vt:lpstr>
      <vt:lpstr>Product of Integers [N..M] – Example</vt:lpstr>
      <vt:lpstr>Product of the Integers in the Interval [n..m]</vt:lpstr>
      <vt:lpstr>for Loops</vt:lpstr>
      <vt:lpstr>For Loops</vt:lpstr>
      <vt:lpstr>The Initialization Expression</vt:lpstr>
      <vt:lpstr>The Test Expression</vt:lpstr>
      <vt:lpstr>The Update Expression</vt:lpstr>
      <vt:lpstr>for-loop Variants</vt:lpstr>
      <vt:lpstr>for Loop</vt:lpstr>
      <vt:lpstr>Simple for Loop – Example</vt:lpstr>
      <vt:lpstr>Complex for Loop – Example</vt:lpstr>
      <vt:lpstr>For Loops</vt:lpstr>
      <vt:lpstr>N^M – Example</vt:lpstr>
      <vt:lpstr>Calculating N^M</vt:lpstr>
      <vt:lpstr>Using the continue Operator</vt:lpstr>
      <vt:lpstr>Using the continue Operator</vt:lpstr>
      <vt:lpstr>Nested Loops</vt:lpstr>
      <vt:lpstr>What Is Nested Loop?</vt:lpstr>
      <vt:lpstr>Nested Loops</vt:lpstr>
      <vt:lpstr>Triangle – Example</vt:lpstr>
      <vt:lpstr>Triangle of Numbers</vt:lpstr>
      <vt:lpstr>Primes in the Range [N … M] – Example</vt:lpstr>
      <vt:lpstr>Primes in the Range [n, m]</vt:lpstr>
      <vt:lpstr>C Jump Statements</vt:lpstr>
      <vt:lpstr>C Jump Statements – Example</vt:lpstr>
      <vt:lpstr>Loops: More Examples</vt:lpstr>
      <vt:lpstr>Nested Loops – Examples</vt:lpstr>
      <vt:lpstr>Happy Numbers</vt:lpstr>
      <vt:lpstr>Nested Loops – Examples</vt:lpstr>
      <vt:lpstr>TOTO 6/49</vt:lpstr>
      <vt:lpstr>Summary</vt:lpstr>
      <vt:lpstr>C Programming – Loops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 Programming - Loops</dc:title>
  <dc:subject>Software Development Course</dc:subject>
  <dc:creator/>
  <cp:keywords>C, loops, do, while, for, goto,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2015-10-19T07:01:35Z</dcterms:modified>
  <cp:category>C, loops, do, while, for, goto,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